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7" r:id="rId2"/>
    <p:sldId id="828" r:id="rId3"/>
    <p:sldId id="1015" r:id="rId4"/>
    <p:sldId id="1021" r:id="rId5"/>
    <p:sldId id="1013" r:id="rId6"/>
    <p:sldId id="1009" r:id="rId7"/>
    <p:sldId id="1010" r:id="rId8"/>
    <p:sldId id="1022" r:id="rId9"/>
    <p:sldId id="1016" r:id="rId10"/>
    <p:sldId id="1017" r:id="rId11"/>
    <p:sldId id="1024" r:id="rId12"/>
    <p:sldId id="1020" r:id="rId13"/>
    <p:sldId id="1018" r:id="rId14"/>
    <p:sldId id="1008" r:id="rId15"/>
  </p:sldIdLst>
  <p:sldSz cx="9144000" cy="6858000" type="screen4x3"/>
  <p:notesSz cx="6805613" cy="99441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ès Filali" initials="IF" lastIdx="1" clrIdx="0">
    <p:extLst>
      <p:ext uri="{19B8F6BF-5375-455C-9EA6-DF929625EA0E}">
        <p15:presenceInfo xmlns:p15="http://schemas.microsoft.com/office/powerpoint/2012/main" userId="S-1-5-21-1644491937-261903793-1801674531-4267" providerId="AD"/>
      </p:ext>
    </p:extLst>
  </p:cmAuthor>
  <p:cmAuthor id="2" name="Jean-Albert" initials="J" lastIdx="4" clrIdx="1">
    <p:extLst>
      <p:ext uri="{19B8F6BF-5375-455C-9EA6-DF929625EA0E}">
        <p15:presenceInfo xmlns:p15="http://schemas.microsoft.com/office/powerpoint/2012/main" userId="c2ed410f5601e169" providerId="Windows Live"/>
      </p:ext>
    </p:extLst>
  </p:cmAuthor>
  <p:cmAuthor id="3" name="Katinka Worsoe" initials="KW" lastIdx="4" clrIdx="2">
    <p:extLst>
      <p:ext uri="{19B8F6BF-5375-455C-9EA6-DF929625EA0E}">
        <p15:presenceInfo xmlns:p15="http://schemas.microsoft.com/office/powerpoint/2012/main" userId="S::worsoe@eurocommerce.eu::12f2fc64-5a83-4c1a-8b03-a7feb12c23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3817" autoAdjust="0"/>
  </p:normalViewPr>
  <p:slideViewPr>
    <p:cSldViewPr snapToGrid="0">
      <p:cViewPr varScale="1">
        <p:scale>
          <a:sx n="78" d="100"/>
          <a:sy n="78" d="100"/>
        </p:scale>
        <p:origin x="1524" y="114"/>
      </p:cViewPr>
      <p:guideLst>
        <p:guide orient="horz" pos="2183"/>
        <p:guide pos="2880"/>
      </p:guideLst>
    </p:cSldViewPr>
  </p:slideViewPr>
  <p:notesTextViewPr>
    <p:cViewPr>
      <p:scale>
        <a:sx n="1" d="1"/>
        <a:sy n="1" d="1"/>
      </p:scale>
      <p:origin x="0" y="0"/>
    </p:cViewPr>
  </p:notesTextViewPr>
  <p:sorterViewPr>
    <p:cViewPr varScale="1">
      <p:scale>
        <a:sx n="100" d="100"/>
        <a:sy n="100" d="100"/>
      </p:scale>
      <p:origin x="0" y="-3064"/>
    </p:cViewPr>
  </p:sorterViewPr>
  <p:notesViewPr>
    <p:cSldViewPr snapToGrid="0">
      <p:cViewPr varScale="1">
        <p:scale>
          <a:sx n="44" d="100"/>
          <a:sy n="44" d="100"/>
        </p:scale>
        <p:origin x="2772"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E3050283-AC3A-4F7C-A55D-B6BF678BD77C}"/>
              </a:ext>
            </a:extLst>
          </p:cNvPr>
          <p:cNvSpPr>
            <a:spLocks noGrp="1"/>
          </p:cNvSpPr>
          <p:nvPr>
            <p:ph type="hdr" sz="quarter"/>
          </p:nvPr>
        </p:nvSpPr>
        <p:spPr>
          <a:xfrm>
            <a:off x="0" y="0"/>
            <a:ext cx="2949099" cy="498316"/>
          </a:xfrm>
          <a:prstGeom prst="rect">
            <a:avLst/>
          </a:prstGeom>
        </p:spPr>
        <p:txBody>
          <a:bodyPr vert="horz" lIns="91129" tIns="45565" rIns="91129" bIns="45565"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xmlns="" id="{AEFBB17B-27D8-4EE9-BDD8-2AC94AC02A55}"/>
              </a:ext>
            </a:extLst>
          </p:cNvPr>
          <p:cNvSpPr>
            <a:spLocks noGrp="1"/>
          </p:cNvSpPr>
          <p:nvPr>
            <p:ph type="dt" sz="quarter" idx="1"/>
          </p:nvPr>
        </p:nvSpPr>
        <p:spPr>
          <a:xfrm>
            <a:off x="3854939" y="0"/>
            <a:ext cx="2949099" cy="498316"/>
          </a:xfrm>
          <a:prstGeom prst="rect">
            <a:avLst/>
          </a:prstGeom>
        </p:spPr>
        <p:txBody>
          <a:bodyPr vert="horz" lIns="91129" tIns="45565" rIns="91129" bIns="45565" rtlCol="0"/>
          <a:lstStyle>
            <a:lvl1pPr algn="r">
              <a:defRPr sz="1200"/>
            </a:lvl1pPr>
          </a:lstStyle>
          <a:p>
            <a:fld id="{5C1B0A81-586E-4D67-B2B8-A54C5E9B61D9}" type="datetimeFigureOut">
              <a:rPr lang="fr-BE" smtClean="0"/>
              <a:t>14-07-21</a:t>
            </a:fld>
            <a:endParaRPr lang="fr-BE"/>
          </a:p>
        </p:txBody>
      </p:sp>
      <p:sp>
        <p:nvSpPr>
          <p:cNvPr id="4" name="Espace réservé du pied de page 3">
            <a:extLst>
              <a:ext uri="{FF2B5EF4-FFF2-40B4-BE49-F238E27FC236}">
                <a16:creationId xmlns:a16="http://schemas.microsoft.com/office/drawing/2014/main" xmlns="" id="{77270CE9-4993-4BE9-9523-1676C0EF0A55}"/>
              </a:ext>
            </a:extLst>
          </p:cNvPr>
          <p:cNvSpPr>
            <a:spLocks noGrp="1"/>
          </p:cNvSpPr>
          <p:nvPr>
            <p:ph type="ftr" sz="quarter" idx="2"/>
          </p:nvPr>
        </p:nvSpPr>
        <p:spPr>
          <a:xfrm>
            <a:off x="0" y="9445785"/>
            <a:ext cx="2949099" cy="498316"/>
          </a:xfrm>
          <a:prstGeom prst="rect">
            <a:avLst/>
          </a:prstGeom>
        </p:spPr>
        <p:txBody>
          <a:bodyPr vert="horz" lIns="91129" tIns="45565" rIns="91129" bIns="45565" rtlCol="0" anchor="b"/>
          <a:lstStyle>
            <a:lvl1pPr algn="l">
              <a:defRPr sz="1200"/>
            </a:lvl1pPr>
          </a:lstStyle>
          <a:p>
            <a:endParaRPr lang="fr-BE"/>
          </a:p>
        </p:txBody>
      </p:sp>
      <p:sp>
        <p:nvSpPr>
          <p:cNvPr id="5" name="Espace réservé du numéro de diapositive 4">
            <a:extLst>
              <a:ext uri="{FF2B5EF4-FFF2-40B4-BE49-F238E27FC236}">
                <a16:creationId xmlns:a16="http://schemas.microsoft.com/office/drawing/2014/main" xmlns="" id="{4DE369F2-FC13-47D9-83FB-4FC761AFC073}"/>
              </a:ext>
            </a:extLst>
          </p:cNvPr>
          <p:cNvSpPr>
            <a:spLocks noGrp="1"/>
          </p:cNvSpPr>
          <p:nvPr>
            <p:ph type="sldNum" sz="quarter" idx="3"/>
          </p:nvPr>
        </p:nvSpPr>
        <p:spPr>
          <a:xfrm>
            <a:off x="3854939" y="9445785"/>
            <a:ext cx="2949099" cy="498316"/>
          </a:xfrm>
          <a:prstGeom prst="rect">
            <a:avLst/>
          </a:prstGeom>
        </p:spPr>
        <p:txBody>
          <a:bodyPr vert="horz" lIns="91129" tIns="45565" rIns="91129" bIns="45565" rtlCol="0" anchor="b"/>
          <a:lstStyle>
            <a:lvl1pPr algn="r">
              <a:defRPr sz="1200"/>
            </a:lvl1pPr>
          </a:lstStyle>
          <a:p>
            <a:fld id="{12F00446-2CA1-4B72-9202-8E4F51384CCA}" type="slidenum">
              <a:rPr lang="fr-BE" smtClean="0"/>
              <a:t>‹#›</a:t>
            </a:fld>
            <a:endParaRPr lang="fr-BE"/>
          </a:p>
        </p:txBody>
      </p:sp>
    </p:spTree>
    <p:extLst>
      <p:ext uri="{BB962C8B-B14F-4D97-AF65-F5344CB8AC3E}">
        <p14:creationId xmlns:p14="http://schemas.microsoft.com/office/powerpoint/2010/main" val="529927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567" tIns="45783" rIns="91567" bIns="45783" rtlCol="0"/>
          <a:lstStyle>
            <a:lvl1pPr algn="l">
              <a:defRPr sz="1200"/>
            </a:lvl1pPr>
          </a:lstStyle>
          <a:p>
            <a:endParaRPr lang="en-GB"/>
          </a:p>
        </p:txBody>
      </p:sp>
      <p:sp>
        <p:nvSpPr>
          <p:cNvPr id="3" name="Date Placeholder 2"/>
          <p:cNvSpPr>
            <a:spLocks noGrp="1"/>
          </p:cNvSpPr>
          <p:nvPr>
            <p:ph type="dt" idx="1"/>
          </p:nvPr>
        </p:nvSpPr>
        <p:spPr>
          <a:xfrm>
            <a:off x="3854940" y="0"/>
            <a:ext cx="2949099" cy="498932"/>
          </a:xfrm>
          <a:prstGeom prst="rect">
            <a:avLst/>
          </a:prstGeom>
        </p:spPr>
        <p:txBody>
          <a:bodyPr vert="horz" lIns="91567" tIns="45783" rIns="91567" bIns="45783" rtlCol="0"/>
          <a:lstStyle>
            <a:lvl1pPr algn="r">
              <a:defRPr sz="1200"/>
            </a:lvl1pPr>
          </a:lstStyle>
          <a:p>
            <a:fld id="{13CD8B8F-CDCC-45DD-86A7-0A9F0E40F60F}" type="datetimeFigureOut">
              <a:rPr lang="en-GB" smtClean="0"/>
              <a:t>14/07/2021</a:t>
            </a:fld>
            <a:endParaRPr lang="en-GB"/>
          </a:p>
        </p:txBody>
      </p:sp>
      <p:sp>
        <p:nvSpPr>
          <p:cNvPr id="4" name="Slide Image Placeholder 3"/>
          <p:cNvSpPr>
            <a:spLocks noGrp="1" noRot="1" noChangeAspect="1"/>
          </p:cNvSpPr>
          <p:nvPr>
            <p:ph type="sldImg" idx="2"/>
          </p:nvPr>
        </p:nvSpPr>
        <p:spPr>
          <a:xfrm>
            <a:off x="1166813" y="1244600"/>
            <a:ext cx="4471987" cy="3354388"/>
          </a:xfrm>
          <a:prstGeom prst="rect">
            <a:avLst/>
          </a:prstGeom>
          <a:noFill/>
          <a:ln w="12700">
            <a:solidFill>
              <a:prstClr val="black"/>
            </a:solidFill>
          </a:ln>
        </p:spPr>
        <p:txBody>
          <a:bodyPr vert="horz" lIns="91567" tIns="45783" rIns="91567" bIns="45783" rtlCol="0" anchor="ctr"/>
          <a:lstStyle/>
          <a:p>
            <a:endParaRPr lang="en-GB"/>
          </a:p>
        </p:txBody>
      </p:sp>
      <p:sp>
        <p:nvSpPr>
          <p:cNvPr id="5" name="Notes Placeholder 4"/>
          <p:cNvSpPr>
            <a:spLocks noGrp="1"/>
          </p:cNvSpPr>
          <p:nvPr>
            <p:ph type="body" sz="quarter" idx="3"/>
          </p:nvPr>
        </p:nvSpPr>
        <p:spPr>
          <a:xfrm>
            <a:off x="680562" y="4785597"/>
            <a:ext cx="5444490" cy="3915490"/>
          </a:xfrm>
          <a:prstGeom prst="rect">
            <a:avLst/>
          </a:prstGeom>
        </p:spPr>
        <p:txBody>
          <a:bodyPr vert="horz" lIns="91567" tIns="45783" rIns="91567" bIns="457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567" tIns="45783" rIns="91567" bIns="45783" rtlCol="0" anchor="b"/>
          <a:lstStyle>
            <a:lvl1pPr algn="l">
              <a:defRPr sz="1200"/>
            </a:lvl1pPr>
          </a:lstStyle>
          <a:p>
            <a:endParaRPr lang="en-GB"/>
          </a:p>
        </p:txBody>
      </p:sp>
      <p:sp>
        <p:nvSpPr>
          <p:cNvPr id="7" name="Slide Number Placeholder 6"/>
          <p:cNvSpPr>
            <a:spLocks noGrp="1"/>
          </p:cNvSpPr>
          <p:nvPr>
            <p:ph type="sldNum" sz="quarter" idx="5"/>
          </p:nvPr>
        </p:nvSpPr>
        <p:spPr>
          <a:xfrm>
            <a:off x="3854940" y="9445170"/>
            <a:ext cx="2949099" cy="498931"/>
          </a:xfrm>
          <a:prstGeom prst="rect">
            <a:avLst/>
          </a:prstGeom>
        </p:spPr>
        <p:txBody>
          <a:bodyPr vert="horz" lIns="91567" tIns="45783" rIns="91567" bIns="45783" rtlCol="0" anchor="b"/>
          <a:lstStyle>
            <a:lvl1pPr algn="r">
              <a:defRPr sz="1200"/>
            </a:lvl1pPr>
          </a:lstStyle>
          <a:p>
            <a:fld id="{B6559EE9-896D-4DC3-8C38-BF62F3B265A5}" type="slidenum">
              <a:rPr lang="en-GB" smtClean="0"/>
              <a:t>‹#›</a:t>
            </a:fld>
            <a:endParaRPr lang="en-GB"/>
          </a:p>
        </p:txBody>
      </p:sp>
    </p:spTree>
    <p:extLst>
      <p:ext uri="{BB962C8B-B14F-4D97-AF65-F5344CB8AC3E}">
        <p14:creationId xmlns:p14="http://schemas.microsoft.com/office/powerpoint/2010/main" val="2442609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0424" indent="-284778">
              <a:defRPr>
                <a:solidFill>
                  <a:schemeClr val="tx1"/>
                </a:solidFill>
                <a:latin typeface="Calibri" panose="020F0502020204030204" pitchFamily="34" charset="0"/>
              </a:defRPr>
            </a:lvl2pPr>
            <a:lvl3pPr marL="1139114" indent="-227823">
              <a:defRPr>
                <a:solidFill>
                  <a:schemeClr val="tx1"/>
                </a:solidFill>
                <a:latin typeface="Calibri" panose="020F0502020204030204" pitchFamily="34" charset="0"/>
              </a:defRPr>
            </a:lvl3pPr>
            <a:lvl4pPr marL="1594759" indent="-227823">
              <a:defRPr>
                <a:solidFill>
                  <a:schemeClr val="tx1"/>
                </a:solidFill>
                <a:latin typeface="Calibri" panose="020F0502020204030204" pitchFamily="34" charset="0"/>
              </a:defRPr>
            </a:lvl4pPr>
            <a:lvl5pPr marL="2050405" indent="-227823">
              <a:defRPr>
                <a:solidFill>
                  <a:schemeClr val="tx1"/>
                </a:solidFill>
                <a:latin typeface="Calibri" panose="020F0502020204030204" pitchFamily="34" charset="0"/>
              </a:defRPr>
            </a:lvl5pPr>
            <a:lvl6pPr marL="2506050" indent="-227823" eaLnBrk="0" fontAlgn="base" hangingPunct="0">
              <a:spcBef>
                <a:spcPct val="0"/>
              </a:spcBef>
              <a:spcAft>
                <a:spcPct val="0"/>
              </a:spcAft>
              <a:defRPr>
                <a:solidFill>
                  <a:schemeClr val="tx1"/>
                </a:solidFill>
                <a:latin typeface="Calibri" panose="020F0502020204030204" pitchFamily="34" charset="0"/>
              </a:defRPr>
            </a:lvl6pPr>
            <a:lvl7pPr marL="2961696" indent="-227823" eaLnBrk="0" fontAlgn="base" hangingPunct="0">
              <a:spcBef>
                <a:spcPct val="0"/>
              </a:spcBef>
              <a:spcAft>
                <a:spcPct val="0"/>
              </a:spcAft>
              <a:defRPr>
                <a:solidFill>
                  <a:schemeClr val="tx1"/>
                </a:solidFill>
                <a:latin typeface="Calibri" panose="020F0502020204030204" pitchFamily="34" charset="0"/>
              </a:defRPr>
            </a:lvl7pPr>
            <a:lvl8pPr marL="3417341" indent="-227823" eaLnBrk="0" fontAlgn="base" hangingPunct="0">
              <a:spcBef>
                <a:spcPct val="0"/>
              </a:spcBef>
              <a:spcAft>
                <a:spcPct val="0"/>
              </a:spcAft>
              <a:defRPr>
                <a:solidFill>
                  <a:schemeClr val="tx1"/>
                </a:solidFill>
                <a:latin typeface="Calibri" panose="020F0502020204030204" pitchFamily="34" charset="0"/>
              </a:defRPr>
            </a:lvl8pPr>
            <a:lvl9pPr marL="3872987" indent="-22782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C48315-6636-4AFF-A9A5-C401C70C48F8}" type="slidenum">
              <a:rPr lang="en-GB" altLang="en-US" smtClean="0"/>
              <a:pPr fontAlgn="base">
                <a:spcBef>
                  <a:spcPct val="0"/>
                </a:spcBef>
                <a:spcAft>
                  <a:spcPct val="0"/>
                </a:spcAft>
              </a:pPr>
              <a:t>1</a:t>
            </a:fld>
            <a:endParaRPr lang="en-GB" altLang="en-US"/>
          </a:p>
        </p:txBody>
      </p:sp>
    </p:spTree>
    <p:extLst>
      <p:ext uri="{BB962C8B-B14F-4D97-AF65-F5344CB8AC3E}">
        <p14:creationId xmlns:p14="http://schemas.microsoft.com/office/powerpoint/2010/main" val="2763111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1_Diapositive de titre">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34538" y="-137160"/>
            <a:ext cx="9144002" cy="6374842"/>
          </a:xfrm>
          <a:prstGeom prst="rect">
            <a:avLst/>
          </a:prstGeom>
        </p:spPr>
      </p:pic>
      <p:sp useBgFill="1">
        <p:nvSpPr>
          <p:cNvPr id="11" name="Rectangle 10"/>
          <p:cNvSpPr/>
          <p:nvPr userDrawn="1"/>
        </p:nvSpPr>
        <p:spPr>
          <a:xfrm>
            <a:off x="0" y="2401663"/>
            <a:ext cx="9144000" cy="4456337"/>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pic>
        <p:nvPicPr>
          <p:cNvPr id="18" name="Image 17" descr="EUROCOMMERCE_Logotype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72304" y="5640294"/>
            <a:ext cx="1814495" cy="817340"/>
          </a:xfrm>
          <a:prstGeom prst="rect">
            <a:avLst/>
          </a:prstGeom>
        </p:spPr>
      </p:pic>
      <p:sp>
        <p:nvSpPr>
          <p:cNvPr id="16" name="Rectangle 15"/>
          <p:cNvSpPr/>
          <p:nvPr userDrawn="1"/>
        </p:nvSpPr>
        <p:spPr>
          <a:xfrm>
            <a:off x="0" y="0"/>
            <a:ext cx="1199513" cy="2405071"/>
          </a:xfrm>
          <a:prstGeom prst="rect">
            <a:avLst/>
          </a:prstGeom>
          <a:solidFill>
            <a:srgbClr val="D9E4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12" name="Titre 3"/>
          <p:cNvSpPr txBox="1">
            <a:spLocks/>
          </p:cNvSpPr>
          <p:nvPr userDrawn="1"/>
        </p:nvSpPr>
        <p:spPr>
          <a:xfrm>
            <a:off x="1199515" y="2401664"/>
            <a:ext cx="7944487" cy="2917718"/>
          </a:xfrm>
          <a:prstGeom prst="rect">
            <a:avLst/>
          </a:prstGeom>
          <a:solidFill>
            <a:srgbClr val="A8D1EC"/>
          </a:solidFill>
        </p:spPr>
        <p:txBody>
          <a:bodyPr vert="horz" lIns="36000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fr-FR" sz="2400" dirty="0">
              <a:solidFill>
                <a:srgbClr val="4C4C4C">
                  <a:lumMod val="75000"/>
                  <a:lumOff val="25000"/>
                </a:srgbClr>
              </a:solidFill>
            </a:endParaRPr>
          </a:p>
        </p:txBody>
      </p:sp>
      <p:sp>
        <p:nvSpPr>
          <p:cNvPr id="13" name="Titre 1"/>
          <p:cNvSpPr>
            <a:spLocks noGrp="1"/>
          </p:cNvSpPr>
          <p:nvPr>
            <p:ph type="ctrTitle" hasCustomPrompt="1"/>
          </p:nvPr>
        </p:nvSpPr>
        <p:spPr>
          <a:xfrm>
            <a:off x="1199513" y="2405071"/>
            <a:ext cx="7487286" cy="2032041"/>
          </a:xfrm>
          <a:noFill/>
        </p:spPr>
        <p:txBody>
          <a:bodyPr wrap="square" lIns="180000" tIns="0" rIns="180000" bIns="0" anchor="b" anchorCtr="0">
            <a:noAutofit/>
          </a:bodyPr>
          <a:lstStyle>
            <a:lvl1pPr algn="l">
              <a:lnSpc>
                <a:spcPts val="4500"/>
              </a:lnSpc>
              <a:defRPr sz="4500" b="1" i="0" cap="all" baseline="0">
                <a:solidFill>
                  <a:schemeClr val="bg1"/>
                </a:solidFill>
                <a:latin typeface="Franklin Gothic Medium"/>
                <a:cs typeface="Franklin Gothic Medium"/>
              </a:defRPr>
            </a:lvl1pPr>
          </a:lstStyle>
          <a:p>
            <a:r>
              <a:rPr lang="fr-FR" dirty="0" err="1"/>
              <a:t>Title</a:t>
            </a:r>
            <a:r>
              <a:rPr lang="fr-FR" dirty="0"/>
              <a:t> on one,</a:t>
            </a:r>
            <a:br>
              <a:rPr lang="fr-FR" dirty="0"/>
            </a:br>
            <a:r>
              <a:rPr lang="fr-FR" dirty="0" err="1"/>
              <a:t>Two</a:t>
            </a:r>
            <a:r>
              <a:rPr lang="fr-FR" dirty="0"/>
              <a:t> or </a:t>
            </a:r>
            <a:r>
              <a:rPr lang="fr-FR" dirty="0" err="1"/>
              <a:t>three</a:t>
            </a:r>
            <a:r>
              <a:rPr lang="fr-FR" dirty="0"/>
              <a:t> </a:t>
            </a:r>
            <a:r>
              <a:rPr lang="fr-FR" dirty="0" err="1"/>
              <a:t>lines</a:t>
            </a:r>
            <a:r>
              <a:rPr lang="fr-FR" dirty="0"/>
              <a:t/>
            </a:r>
            <a:br>
              <a:rPr lang="fr-FR" dirty="0"/>
            </a:br>
            <a:r>
              <a:rPr lang="fr-FR" dirty="0"/>
              <a:t>if </a:t>
            </a:r>
            <a:r>
              <a:rPr lang="fr-FR" dirty="0" err="1"/>
              <a:t>needed</a:t>
            </a:r>
            <a:endParaRPr lang="fr-FR" dirty="0"/>
          </a:p>
        </p:txBody>
      </p:sp>
      <p:sp>
        <p:nvSpPr>
          <p:cNvPr id="21" name="Sous-titre 2"/>
          <p:cNvSpPr>
            <a:spLocks noGrp="1"/>
          </p:cNvSpPr>
          <p:nvPr>
            <p:ph type="subTitle" idx="1" hasCustomPrompt="1"/>
          </p:nvPr>
        </p:nvSpPr>
        <p:spPr>
          <a:xfrm>
            <a:off x="1199513" y="4509120"/>
            <a:ext cx="7035056" cy="794269"/>
          </a:xfrm>
          <a:noFill/>
        </p:spPr>
        <p:txBody>
          <a:bodyPr lIns="180000" tIns="0" rIns="180000" bIns="360000">
            <a:noAutofit/>
          </a:bodyPr>
          <a:lstStyle>
            <a:lvl1pPr marL="0" indent="0" algn="l">
              <a:lnSpc>
                <a:spcPts val="2360"/>
              </a:lnSpc>
              <a:buNone/>
              <a:defRPr sz="2500" b="1" baseline="0">
                <a:solidFill>
                  <a:srgbClr val="4C4C4C"/>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err="1"/>
              <a:t>Secondary</a:t>
            </a:r>
            <a:r>
              <a:rPr lang="fr-FR" dirty="0"/>
              <a:t> infos</a:t>
            </a:r>
            <a:br>
              <a:rPr lang="fr-FR" dirty="0"/>
            </a:br>
            <a:r>
              <a:rPr lang="fr-FR" dirty="0"/>
              <a:t>on </a:t>
            </a:r>
            <a:r>
              <a:rPr lang="fr-FR" dirty="0" err="1"/>
              <a:t>two</a:t>
            </a:r>
            <a:r>
              <a:rPr lang="fr-FR" dirty="0"/>
              <a:t> </a:t>
            </a:r>
            <a:r>
              <a:rPr lang="fr-FR" dirty="0" err="1"/>
              <a:t>lines</a:t>
            </a:r>
            <a:r>
              <a:rPr lang="fr-FR" dirty="0"/>
              <a:t> if </a:t>
            </a:r>
            <a:r>
              <a:rPr lang="fr-FR" dirty="0" err="1"/>
              <a:t>needed</a:t>
            </a:r>
            <a:endParaRPr lang="fr-FR" dirty="0"/>
          </a:p>
        </p:txBody>
      </p:sp>
      <p:pic>
        <p:nvPicPr>
          <p:cNvPr id="19" name="Image 1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 y="1204239"/>
            <a:ext cx="1200832" cy="1200832"/>
          </a:xfrm>
          <a:prstGeom prst="rect">
            <a:avLst/>
          </a:prstGeom>
        </p:spPr>
      </p:pic>
      <p:pic>
        <p:nvPicPr>
          <p:cNvPr id="22" name="Image 2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319" y="0"/>
            <a:ext cx="1200832" cy="1200832"/>
          </a:xfrm>
          <a:prstGeom prst="rect">
            <a:avLst/>
          </a:prstGeom>
        </p:spPr>
      </p:pic>
      <p:pic>
        <p:nvPicPr>
          <p:cNvPr id="15" name="Εικόνα 14">
            <a:extLst>
              <a:ext uri="{FF2B5EF4-FFF2-40B4-BE49-F238E27FC236}">
                <a16:creationId xmlns:a16="http://schemas.microsoft.com/office/drawing/2014/main" xmlns="" id="{8C0FB989-918E-414B-BCE1-5D512400E00F}"/>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32328" y="5576126"/>
            <a:ext cx="2810261" cy="980762"/>
          </a:xfrm>
          <a:prstGeom prst="rect">
            <a:avLst/>
          </a:prstGeom>
        </p:spPr>
      </p:pic>
    </p:spTree>
    <p:extLst>
      <p:ext uri="{BB962C8B-B14F-4D97-AF65-F5344CB8AC3E}">
        <p14:creationId xmlns:p14="http://schemas.microsoft.com/office/powerpoint/2010/main" val="284635945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re et contenu">
    <p:spTree>
      <p:nvGrpSpPr>
        <p:cNvPr id="1" name=""/>
        <p:cNvGrpSpPr/>
        <p:nvPr/>
      </p:nvGrpSpPr>
      <p:grpSpPr>
        <a:xfrm>
          <a:off x="0" y="0"/>
          <a:ext cx="0" cy="0"/>
          <a:chOff x="0" y="0"/>
          <a:chExt cx="0" cy="0"/>
        </a:xfrm>
      </p:grpSpPr>
      <p:sp>
        <p:nvSpPr>
          <p:cNvPr id="13" name="Espace réservé du numéro de diapositive 5"/>
          <p:cNvSpPr>
            <a:spLocks noGrp="1"/>
          </p:cNvSpPr>
          <p:nvPr/>
        </p:nvSpPr>
        <p:spPr>
          <a:xfrm>
            <a:off x="457200" y="6230597"/>
            <a:ext cx="255639" cy="321480"/>
          </a:xfrm>
          <a:prstGeom prst="rect">
            <a:avLst/>
          </a:prstGeom>
        </p:spPr>
        <p:txBody>
          <a:bodyPr vert="horz" lIns="0" tIns="0" rIns="0" bIns="0" rtlCol="0" anchor="b" anchorCtr="0"/>
          <a:lstStyle>
            <a:defPPr>
              <a:defRPr lang="fr-FR"/>
            </a:defPPr>
            <a:lvl1pPr marL="0" algn="r" defTabSz="457200" rtl="0" eaLnBrk="1" latinLnBrk="0" hangingPunct="1">
              <a:defRPr sz="1100" kern="1200">
                <a:solidFill>
                  <a:srgbClr val="7FA4C8"/>
                </a:solidFill>
                <a:latin typeface="Trebuchet MS"/>
                <a:ea typeface="+mn-ea"/>
                <a:cs typeface="Trebuchet M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1BF150CB-155D-4849-84C7-790899005C3D}" type="slidenum">
              <a:rPr lang="fr-FR" sz="900" smtClean="0">
                <a:solidFill>
                  <a:srgbClr val="C3D3E7"/>
                </a:solidFill>
              </a:rPr>
              <a:pPr algn="l"/>
              <a:t>‹#›</a:t>
            </a:fld>
            <a:endParaRPr lang="fr-FR" sz="900" dirty="0">
              <a:solidFill>
                <a:srgbClr val="C3D3E7"/>
              </a:solidFill>
            </a:endParaRPr>
          </a:p>
        </p:txBody>
      </p:sp>
      <p:sp>
        <p:nvSpPr>
          <p:cNvPr id="16" name="Titre 1"/>
          <p:cNvSpPr>
            <a:spLocks noGrp="1"/>
          </p:cNvSpPr>
          <p:nvPr>
            <p:ph type="title" hasCustomPrompt="1"/>
          </p:nvPr>
        </p:nvSpPr>
        <p:spPr>
          <a:xfrm>
            <a:off x="0" y="0"/>
            <a:ext cx="9144000" cy="1199513"/>
          </a:xfrm>
          <a:solidFill>
            <a:srgbClr val="D9E4EF"/>
          </a:solidFill>
        </p:spPr>
        <p:txBody>
          <a:bodyPr lIns="540000" tIns="90000">
            <a:normAutofit/>
          </a:bodyPr>
          <a:lstStyle>
            <a:lvl1pPr algn="l">
              <a:lnSpc>
                <a:spcPts val="3120"/>
              </a:lnSpc>
              <a:defRPr sz="3600" b="1" i="0" baseline="0">
                <a:solidFill>
                  <a:srgbClr val="404040"/>
                </a:solidFill>
                <a:latin typeface="Franklin Gothic Medium"/>
                <a:cs typeface="Franklin Gothic Medium"/>
              </a:defRPr>
            </a:lvl1pPr>
          </a:lstStyle>
          <a:p>
            <a:r>
              <a:rPr lang="fr-FR" dirty="0" err="1"/>
              <a:t>Title</a:t>
            </a:r>
            <a:r>
              <a:rPr lang="fr-FR" dirty="0"/>
              <a:t> </a:t>
            </a:r>
            <a:r>
              <a:rPr lang="fr-FR" dirty="0" err="1"/>
              <a:t>here</a:t>
            </a:r>
            <a:r>
              <a:rPr lang="fr-FR" dirty="0"/>
              <a:t> on one line</a:t>
            </a:r>
            <a:br>
              <a:rPr lang="fr-FR" dirty="0"/>
            </a:br>
            <a:r>
              <a:rPr lang="fr-FR" dirty="0"/>
              <a:t>or </a:t>
            </a:r>
            <a:r>
              <a:rPr lang="fr-FR" dirty="0" err="1"/>
              <a:t>two</a:t>
            </a:r>
            <a:r>
              <a:rPr lang="fr-FR" dirty="0"/>
              <a:t> </a:t>
            </a:r>
            <a:r>
              <a:rPr lang="fr-FR" dirty="0" err="1"/>
              <a:t>lines</a:t>
            </a:r>
            <a:r>
              <a:rPr lang="fr-FR" dirty="0"/>
              <a:t> if </a:t>
            </a:r>
            <a:r>
              <a:rPr lang="fr-FR" dirty="0" err="1"/>
              <a:t>needed</a:t>
            </a:r>
            <a:endParaRPr lang="fr-FR" dirty="0"/>
          </a:p>
        </p:txBody>
      </p:sp>
      <p:sp>
        <p:nvSpPr>
          <p:cNvPr id="9" name="Espace réservé du texte 2"/>
          <p:cNvSpPr>
            <a:spLocks noGrp="1"/>
          </p:cNvSpPr>
          <p:nvPr>
            <p:ph type="body" idx="1" hasCustomPrompt="1"/>
          </p:nvPr>
        </p:nvSpPr>
        <p:spPr>
          <a:xfrm>
            <a:off x="457200" y="1423815"/>
            <a:ext cx="4040188" cy="751060"/>
          </a:xfrm>
        </p:spPr>
        <p:txBody>
          <a:bodyPr lIns="0" anchor="b">
            <a:normAutofit/>
          </a:bodyPr>
          <a:lstStyle>
            <a:lvl1pPr marL="0" indent="0">
              <a:lnSpc>
                <a:spcPts val="2540"/>
              </a:lnSpc>
              <a:buNone/>
              <a:defRPr sz="2400" b="1" baseline="0">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a:t>Subtitle</a:t>
            </a:r>
            <a:r>
              <a:rPr lang="fr-FR" dirty="0"/>
              <a:t> </a:t>
            </a:r>
            <a:r>
              <a:rPr lang="fr-FR" dirty="0" err="1"/>
              <a:t>here</a:t>
            </a:r>
            <a:r>
              <a:rPr lang="fr-FR" dirty="0"/>
              <a:t> on one line</a:t>
            </a:r>
            <a:br>
              <a:rPr lang="fr-FR" dirty="0"/>
            </a:br>
            <a:r>
              <a:rPr lang="fr-FR" dirty="0"/>
              <a:t>or </a:t>
            </a:r>
            <a:r>
              <a:rPr lang="fr-FR" dirty="0" err="1"/>
              <a:t>two</a:t>
            </a:r>
            <a:r>
              <a:rPr lang="fr-FR" dirty="0"/>
              <a:t> </a:t>
            </a:r>
            <a:r>
              <a:rPr lang="fr-FR" dirty="0" err="1"/>
              <a:t>lines</a:t>
            </a:r>
            <a:r>
              <a:rPr lang="fr-FR" dirty="0"/>
              <a:t> if </a:t>
            </a:r>
            <a:r>
              <a:rPr lang="fr-FR" dirty="0" err="1"/>
              <a:t>needed</a:t>
            </a:r>
            <a:endParaRPr lang="fr-FR" dirty="0"/>
          </a:p>
        </p:txBody>
      </p:sp>
      <p:sp>
        <p:nvSpPr>
          <p:cNvPr id="11" name="Espace réservé du texte 4"/>
          <p:cNvSpPr>
            <a:spLocks noGrp="1"/>
          </p:cNvSpPr>
          <p:nvPr>
            <p:ph type="body" sz="quarter" idx="3" hasCustomPrompt="1"/>
          </p:nvPr>
        </p:nvSpPr>
        <p:spPr>
          <a:xfrm>
            <a:off x="4645025" y="1423815"/>
            <a:ext cx="4041775" cy="751060"/>
          </a:xfrm>
        </p:spPr>
        <p:txBody>
          <a:bodyPr lIns="0" anchor="b">
            <a:spAutoFit/>
          </a:bodyPr>
          <a:lstStyle>
            <a:lvl1pPr marL="0" indent="0">
              <a:lnSpc>
                <a:spcPts val="2540"/>
              </a:lnSpc>
              <a:buNone/>
              <a:defRPr sz="24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a:t>Subtitle</a:t>
            </a:r>
            <a:r>
              <a:rPr lang="fr-FR" dirty="0"/>
              <a:t> </a:t>
            </a:r>
            <a:r>
              <a:rPr lang="fr-FR" dirty="0" err="1"/>
              <a:t>here</a:t>
            </a:r>
            <a:r>
              <a:rPr lang="fr-FR" dirty="0"/>
              <a:t> on one line</a:t>
            </a:r>
            <a:br>
              <a:rPr lang="fr-FR" dirty="0"/>
            </a:br>
            <a:r>
              <a:rPr lang="fr-FR" dirty="0"/>
              <a:t>or </a:t>
            </a:r>
            <a:r>
              <a:rPr lang="fr-FR" dirty="0" err="1"/>
              <a:t>two</a:t>
            </a:r>
            <a:r>
              <a:rPr lang="fr-FR" dirty="0"/>
              <a:t> </a:t>
            </a:r>
            <a:r>
              <a:rPr lang="fr-FR" dirty="0" err="1"/>
              <a:t>lines</a:t>
            </a:r>
            <a:r>
              <a:rPr lang="fr-FR" dirty="0"/>
              <a:t> if </a:t>
            </a:r>
            <a:r>
              <a:rPr lang="fr-FR" dirty="0" err="1"/>
              <a:t>needed</a:t>
            </a:r>
            <a:endParaRPr lang="fr-FR" dirty="0"/>
          </a:p>
        </p:txBody>
      </p:sp>
      <p:sp>
        <p:nvSpPr>
          <p:cNvPr id="8" name="Espace réservé du texte 4"/>
          <p:cNvSpPr>
            <a:spLocks noGrp="1"/>
          </p:cNvSpPr>
          <p:nvPr>
            <p:ph type="body" sz="quarter" idx="16" hasCustomPrompt="1"/>
          </p:nvPr>
        </p:nvSpPr>
        <p:spPr>
          <a:xfrm>
            <a:off x="450099" y="2362199"/>
            <a:ext cx="4047289" cy="3763963"/>
          </a:xfrm>
        </p:spPr>
        <p:txBody>
          <a:bodyPr lIns="0" tIns="0" rIns="0" bIns="0" anchor="t" anchorCtr="0"/>
          <a:lstStyle>
            <a:lvl1pPr>
              <a:lnSpc>
                <a:spcPts val="2340"/>
              </a:lnSpc>
              <a:spcBef>
                <a:spcPts val="1200"/>
              </a:spcBef>
              <a:spcAft>
                <a:spcPts val="0"/>
              </a:spcAft>
              <a:buClr>
                <a:srgbClr val="00A5DB"/>
              </a:buClr>
              <a:buSzPct val="100000"/>
              <a:defRPr sz="2400" baseline="0">
                <a:solidFill>
                  <a:srgbClr val="404040"/>
                </a:solidFill>
              </a:defRPr>
            </a:lvl1pPr>
            <a:lvl2pPr marL="633600" indent="-285750">
              <a:lnSpc>
                <a:spcPts val="2040"/>
              </a:lnSpc>
              <a:spcBef>
                <a:spcPts val="1272"/>
              </a:spcBef>
              <a:spcAft>
                <a:spcPts val="0"/>
              </a:spcAft>
              <a:buClr>
                <a:srgbClr val="7FD1EC"/>
              </a:buClr>
              <a:buSzPct val="70000"/>
              <a:buFontTx/>
              <a:buBlip>
                <a:blip r:embed="rId2"/>
              </a:buBlip>
              <a:defRPr sz="2200" baseline="0">
                <a:solidFill>
                  <a:srgbClr val="404040"/>
                </a:solidFill>
              </a:defRPr>
            </a:lvl2pPr>
            <a:lvl3pPr marL="846000" indent="-228600">
              <a:lnSpc>
                <a:spcPts val="1840"/>
              </a:lnSpc>
              <a:spcBef>
                <a:spcPts val="1224"/>
              </a:spcBef>
              <a:spcAft>
                <a:spcPts val="0"/>
              </a:spcAft>
              <a:buClr>
                <a:srgbClr val="7FD1EC"/>
              </a:buClr>
              <a:buSzPct val="70000"/>
              <a:buFontTx/>
              <a:buBlip>
                <a:blip r:embed="rId2"/>
              </a:buBlip>
              <a:defRPr sz="2000">
                <a:solidFill>
                  <a:srgbClr val="404040"/>
                </a:solidFill>
              </a:defRPr>
            </a:lvl3pPr>
            <a:lvl4pPr marL="1062000" indent="-228600">
              <a:lnSpc>
                <a:spcPts val="1640"/>
              </a:lnSpc>
              <a:spcBef>
                <a:spcPts val="1200"/>
              </a:spcBef>
              <a:spcAft>
                <a:spcPts val="0"/>
              </a:spcAft>
              <a:buClr>
                <a:srgbClr val="7FD1EC"/>
              </a:buClr>
              <a:buSzPct val="70000"/>
              <a:buFontTx/>
              <a:buBlip>
                <a:blip r:embed="rId2"/>
              </a:buBlip>
              <a:defRPr sz="1800">
                <a:solidFill>
                  <a:srgbClr val="404040"/>
                </a:solidFill>
              </a:defRPr>
            </a:lvl4pPr>
            <a:lvl5pPr marL="1303200" indent="-228600">
              <a:lnSpc>
                <a:spcPts val="1540"/>
              </a:lnSpc>
              <a:spcBef>
                <a:spcPts val="1080"/>
              </a:spcBef>
              <a:spcAft>
                <a:spcPts val="0"/>
              </a:spcAft>
              <a:buClr>
                <a:srgbClr val="7FD1EC"/>
              </a:buClr>
              <a:buSzPct val="70000"/>
              <a:buFontTx/>
              <a:buBlip>
                <a:blip r:embed="rId2"/>
              </a:buBlip>
              <a:defRPr sz="1600" baseline="0">
                <a:solidFill>
                  <a:srgbClr val="404040"/>
                </a:solidFill>
              </a:defRPr>
            </a:lvl5pPr>
          </a:lstStyle>
          <a:p>
            <a:pPr lvl="0"/>
            <a:r>
              <a:rPr lang="fr-FR" dirty="0"/>
              <a:t>First </a:t>
            </a:r>
            <a:r>
              <a:rPr lang="fr-FR" dirty="0" err="1"/>
              <a:t>level</a:t>
            </a:r>
            <a:r>
              <a:rPr lang="fr-FR" dirty="0"/>
              <a:t> </a:t>
            </a:r>
            <a:r>
              <a:rPr lang="fr-FR" dirty="0" err="1"/>
              <a:t>here</a:t>
            </a:r>
            <a:endParaRPr lang="fr-FR" dirty="0"/>
          </a:p>
          <a:p>
            <a:pPr lvl="1"/>
            <a:r>
              <a:rPr lang="fr-FR" dirty="0"/>
              <a:t>Second </a:t>
            </a:r>
            <a:r>
              <a:rPr lang="fr-FR" dirty="0" err="1"/>
              <a:t>level</a:t>
            </a:r>
            <a:r>
              <a:rPr lang="fr-FR" dirty="0"/>
              <a:t> </a:t>
            </a:r>
            <a:r>
              <a:rPr lang="fr-FR" dirty="0" err="1"/>
              <a:t>here</a:t>
            </a:r>
            <a:endParaRPr lang="fr-FR" dirty="0"/>
          </a:p>
          <a:p>
            <a:pPr lvl="2"/>
            <a:r>
              <a:rPr lang="fr-FR" dirty="0" err="1"/>
              <a:t>Third</a:t>
            </a:r>
            <a:r>
              <a:rPr lang="fr-FR" dirty="0"/>
              <a:t> </a:t>
            </a:r>
            <a:r>
              <a:rPr lang="fr-FR" dirty="0" err="1"/>
              <a:t>level</a:t>
            </a:r>
            <a:r>
              <a:rPr lang="fr-FR" dirty="0"/>
              <a:t> </a:t>
            </a:r>
            <a:r>
              <a:rPr lang="fr-FR" dirty="0" err="1"/>
              <a:t>here</a:t>
            </a:r>
            <a:endParaRPr lang="fr-FR" dirty="0"/>
          </a:p>
          <a:p>
            <a:pPr lvl="3"/>
            <a:r>
              <a:rPr lang="fr-FR" dirty="0" err="1"/>
              <a:t>Fourth</a:t>
            </a:r>
            <a:r>
              <a:rPr lang="fr-FR" dirty="0"/>
              <a:t> </a:t>
            </a:r>
            <a:r>
              <a:rPr lang="fr-FR" dirty="0" err="1"/>
              <a:t>level</a:t>
            </a:r>
            <a:r>
              <a:rPr lang="fr-FR" dirty="0"/>
              <a:t> </a:t>
            </a:r>
            <a:r>
              <a:rPr lang="fr-FR" dirty="0" err="1"/>
              <a:t>here</a:t>
            </a:r>
            <a:endParaRPr lang="fr-FR" dirty="0"/>
          </a:p>
          <a:p>
            <a:pPr lvl="4"/>
            <a:r>
              <a:rPr lang="fr-FR" dirty="0" err="1"/>
              <a:t>Fifth</a:t>
            </a:r>
            <a:r>
              <a:rPr lang="fr-FR" dirty="0"/>
              <a:t> </a:t>
            </a:r>
            <a:r>
              <a:rPr lang="fr-FR" dirty="0" err="1"/>
              <a:t>level</a:t>
            </a:r>
            <a:r>
              <a:rPr lang="fr-FR" dirty="0"/>
              <a:t> </a:t>
            </a:r>
            <a:r>
              <a:rPr lang="fr-FR" dirty="0" err="1"/>
              <a:t>here</a:t>
            </a:r>
            <a:endParaRPr lang="fr-FR" dirty="0"/>
          </a:p>
        </p:txBody>
      </p:sp>
      <p:sp>
        <p:nvSpPr>
          <p:cNvPr id="10" name="Espace réservé du texte 4"/>
          <p:cNvSpPr>
            <a:spLocks noGrp="1"/>
          </p:cNvSpPr>
          <p:nvPr>
            <p:ph type="body" sz="quarter" idx="18" hasCustomPrompt="1"/>
          </p:nvPr>
        </p:nvSpPr>
        <p:spPr>
          <a:xfrm>
            <a:off x="4639511" y="2362199"/>
            <a:ext cx="4047289" cy="3763963"/>
          </a:xfrm>
        </p:spPr>
        <p:txBody>
          <a:bodyPr lIns="0" tIns="0" rIns="0" bIns="0" anchor="t" anchorCtr="0"/>
          <a:lstStyle>
            <a:lvl1pPr>
              <a:lnSpc>
                <a:spcPts val="2340"/>
              </a:lnSpc>
              <a:spcBef>
                <a:spcPts val="1200"/>
              </a:spcBef>
              <a:spcAft>
                <a:spcPts val="0"/>
              </a:spcAft>
              <a:buClr>
                <a:srgbClr val="00A5DB"/>
              </a:buClr>
              <a:buSzPct val="100000"/>
              <a:defRPr sz="2400" baseline="0">
                <a:solidFill>
                  <a:srgbClr val="404040"/>
                </a:solidFill>
              </a:defRPr>
            </a:lvl1pPr>
            <a:lvl2pPr marL="633600" indent="-285750">
              <a:lnSpc>
                <a:spcPts val="2040"/>
              </a:lnSpc>
              <a:spcBef>
                <a:spcPts val="1272"/>
              </a:spcBef>
              <a:spcAft>
                <a:spcPts val="0"/>
              </a:spcAft>
              <a:buClr>
                <a:srgbClr val="7FD1EC"/>
              </a:buClr>
              <a:buSzPct val="70000"/>
              <a:buFontTx/>
              <a:buBlip>
                <a:blip r:embed="rId2"/>
              </a:buBlip>
              <a:defRPr sz="2200" baseline="0">
                <a:solidFill>
                  <a:srgbClr val="404040"/>
                </a:solidFill>
              </a:defRPr>
            </a:lvl2pPr>
            <a:lvl3pPr marL="846000" indent="-228600">
              <a:lnSpc>
                <a:spcPts val="1840"/>
              </a:lnSpc>
              <a:spcBef>
                <a:spcPts val="1224"/>
              </a:spcBef>
              <a:spcAft>
                <a:spcPts val="0"/>
              </a:spcAft>
              <a:buClr>
                <a:srgbClr val="7FD1EC"/>
              </a:buClr>
              <a:buSzPct val="70000"/>
              <a:buFontTx/>
              <a:buBlip>
                <a:blip r:embed="rId2"/>
              </a:buBlip>
              <a:defRPr sz="2000">
                <a:solidFill>
                  <a:srgbClr val="404040"/>
                </a:solidFill>
              </a:defRPr>
            </a:lvl3pPr>
            <a:lvl4pPr marL="1062000" indent="-228600">
              <a:lnSpc>
                <a:spcPts val="1640"/>
              </a:lnSpc>
              <a:spcBef>
                <a:spcPts val="1200"/>
              </a:spcBef>
              <a:spcAft>
                <a:spcPts val="0"/>
              </a:spcAft>
              <a:buClr>
                <a:srgbClr val="7FD1EC"/>
              </a:buClr>
              <a:buSzPct val="70000"/>
              <a:buFontTx/>
              <a:buBlip>
                <a:blip r:embed="rId2"/>
              </a:buBlip>
              <a:defRPr sz="1800">
                <a:solidFill>
                  <a:srgbClr val="404040"/>
                </a:solidFill>
              </a:defRPr>
            </a:lvl4pPr>
            <a:lvl5pPr marL="1303200" indent="-228600">
              <a:lnSpc>
                <a:spcPts val="1540"/>
              </a:lnSpc>
              <a:spcBef>
                <a:spcPts val="1080"/>
              </a:spcBef>
              <a:spcAft>
                <a:spcPts val="0"/>
              </a:spcAft>
              <a:buClr>
                <a:srgbClr val="7FD1EC"/>
              </a:buClr>
              <a:buSzPct val="70000"/>
              <a:buFontTx/>
              <a:buBlip>
                <a:blip r:embed="rId2"/>
              </a:buBlip>
              <a:defRPr sz="1600" baseline="0">
                <a:solidFill>
                  <a:srgbClr val="404040"/>
                </a:solidFill>
              </a:defRPr>
            </a:lvl5pPr>
          </a:lstStyle>
          <a:p>
            <a:pPr lvl="0"/>
            <a:r>
              <a:rPr lang="fr-FR" dirty="0"/>
              <a:t>First </a:t>
            </a:r>
            <a:r>
              <a:rPr lang="fr-FR" dirty="0" err="1"/>
              <a:t>level</a:t>
            </a:r>
            <a:r>
              <a:rPr lang="fr-FR" dirty="0"/>
              <a:t> </a:t>
            </a:r>
            <a:r>
              <a:rPr lang="fr-FR" dirty="0" err="1"/>
              <a:t>here</a:t>
            </a:r>
            <a:endParaRPr lang="fr-FR" dirty="0"/>
          </a:p>
          <a:p>
            <a:pPr lvl="1"/>
            <a:r>
              <a:rPr lang="fr-FR" dirty="0"/>
              <a:t>Second </a:t>
            </a:r>
            <a:r>
              <a:rPr lang="fr-FR" dirty="0" err="1"/>
              <a:t>level</a:t>
            </a:r>
            <a:r>
              <a:rPr lang="fr-FR" dirty="0"/>
              <a:t> </a:t>
            </a:r>
            <a:r>
              <a:rPr lang="fr-FR" dirty="0" err="1"/>
              <a:t>here</a:t>
            </a:r>
            <a:endParaRPr lang="fr-FR" dirty="0"/>
          </a:p>
          <a:p>
            <a:pPr lvl="2"/>
            <a:r>
              <a:rPr lang="fr-FR" dirty="0" err="1"/>
              <a:t>Third</a:t>
            </a:r>
            <a:r>
              <a:rPr lang="fr-FR" dirty="0"/>
              <a:t> </a:t>
            </a:r>
            <a:r>
              <a:rPr lang="fr-FR" dirty="0" err="1"/>
              <a:t>level</a:t>
            </a:r>
            <a:r>
              <a:rPr lang="fr-FR" dirty="0"/>
              <a:t> </a:t>
            </a:r>
            <a:r>
              <a:rPr lang="fr-FR" dirty="0" err="1"/>
              <a:t>here</a:t>
            </a:r>
            <a:endParaRPr lang="fr-FR" dirty="0"/>
          </a:p>
          <a:p>
            <a:pPr lvl="3"/>
            <a:r>
              <a:rPr lang="fr-FR" dirty="0" err="1"/>
              <a:t>Fourth</a:t>
            </a:r>
            <a:r>
              <a:rPr lang="fr-FR" dirty="0"/>
              <a:t> </a:t>
            </a:r>
            <a:r>
              <a:rPr lang="fr-FR" dirty="0" err="1"/>
              <a:t>level</a:t>
            </a:r>
            <a:r>
              <a:rPr lang="fr-FR" dirty="0"/>
              <a:t> </a:t>
            </a:r>
            <a:r>
              <a:rPr lang="fr-FR" dirty="0" err="1"/>
              <a:t>here</a:t>
            </a:r>
            <a:endParaRPr lang="fr-FR" dirty="0"/>
          </a:p>
          <a:p>
            <a:pPr lvl="4"/>
            <a:r>
              <a:rPr lang="fr-FR" dirty="0" err="1"/>
              <a:t>Fifth</a:t>
            </a:r>
            <a:r>
              <a:rPr lang="fr-FR" dirty="0"/>
              <a:t> </a:t>
            </a:r>
            <a:r>
              <a:rPr lang="fr-FR" dirty="0" err="1"/>
              <a:t>level</a:t>
            </a:r>
            <a:r>
              <a:rPr lang="fr-FR" dirty="0"/>
              <a:t> </a:t>
            </a:r>
            <a:r>
              <a:rPr lang="fr-FR" dirty="0" err="1"/>
              <a:t>here</a:t>
            </a:r>
            <a:endParaRPr lang="fr-FR" dirty="0"/>
          </a:p>
        </p:txBody>
      </p:sp>
      <p:pic>
        <p:nvPicPr>
          <p:cNvPr id="3" name="Εικόνα 2">
            <a:extLst>
              <a:ext uri="{FF2B5EF4-FFF2-40B4-BE49-F238E27FC236}">
                <a16:creationId xmlns:a16="http://schemas.microsoft.com/office/drawing/2014/main" xmlns="" id="{CAB485F2-839C-4A31-9BF2-2DD49FCD4D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1599" y="6126162"/>
            <a:ext cx="2035727" cy="710455"/>
          </a:xfrm>
          <a:prstGeom prst="rect">
            <a:avLst/>
          </a:prstGeom>
        </p:spPr>
      </p:pic>
    </p:spTree>
    <p:extLst>
      <p:ext uri="{BB962C8B-B14F-4D97-AF65-F5344CB8AC3E}">
        <p14:creationId xmlns:p14="http://schemas.microsoft.com/office/powerpoint/2010/main" val="118304111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re et contenu">
    <p:spTree>
      <p:nvGrpSpPr>
        <p:cNvPr id="1" name=""/>
        <p:cNvGrpSpPr/>
        <p:nvPr/>
      </p:nvGrpSpPr>
      <p:grpSpPr>
        <a:xfrm>
          <a:off x="0" y="0"/>
          <a:ext cx="0" cy="0"/>
          <a:chOff x="0" y="0"/>
          <a:chExt cx="0" cy="0"/>
        </a:xfrm>
      </p:grpSpPr>
      <p:sp>
        <p:nvSpPr>
          <p:cNvPr id="13" name="Espace réservé du numéro de diapositive 5"/>
          <p:cNvSpPr>
            <a:spLocks noGrp="1"/>
          </p:cNvSpPr>
          <p:nvPr/>
        </p:nvSpPr>
        <p:spPr>
          <a:xfrm>
            <a:off x="457200" y="6230597"/>
            <a:ext cx="255639" cy="321480"/>
          </a:xfrm>
          <a:prstGeom prst="rect">
            <a:avLst/>
          </a:prstGeom>
        </p:spPr>
        <p:txBody>
          <a:bodyPr vert="horz" lIns="0" tIns="0" rIns="0" bIns="0" rtlCol="0" anchor="b" anchorCtr="0"/>
          <a:lstStyle>
            <a:defPPr>
              <a:defRPr lang="fr-FR"/>
            </a:defPPr>
            <a:lvl1pPr marL="0" algn="r" defTabSz="457200" rtl="0" eaLnBrk="1" latinLnBrk="0" hangingPunct="1">
              <a:defRPr sz="1100" kern="1200">
                <a:solidFill>
                  <a:srgbClr val="7FA4C8"/>
                </a:solidFill>
                <a:latin typeface="Trebuchet MS"/>
                <a:ea typeface="+mn-ea"/>
                <a:cs typeface="Trebuchet M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1BF150CB-155D-4849-84C7-790899005C3D}" type="slidenum">
              <a:rPr lang="fr-FR" sz="900" smtClean="0">
                <a:solidFill>
                  <a:srgbClr val="C3D3E7"/>
                </a:solidFill>
              </a:rPr>
              <a:pPr algn="l"/>
              <a:t>‹#›</a:t>
            </a:fld>
            <a:endParaRPr lang="fr-FR" sz="900" dirty="0">
              <a:solidFill>
                <a:srgbClr val="C3D3E7"/>
              </a:solidFill>
            </a:endParaRPr>
          </a:p>
        </p:txBody>
      </p:sp>
      <p:sp>
        <p:nvSpPr>
          <p:cNvPr id="16" name="Titre 1"/>
          <p:cNvSpPr>
            <a:spLocks noGrp="1"/>
          </p:cNvSpPr>
          <p:nvPr>
            <p:ph type="title" hasCustomPrompt="1"/>
          </p:nvPr>
        </p:nvSpPr>
        <p:spPr>
          <a:xfrm>
            <a:off x="0" y="0"/>
            <a:ext cx="9144000" cy="1199513"/>
          </a:xfrm>
          <a:solidFill>
            <a:srgbClr val="D9E4EF"/>
          </a:solidFill>
        </p:spPr>
        <p:txBody>
          <a:bodyPr lIns="540000" tIns="90000">
            <a:normAutofit/>
          </a:bodyPr>
          <a:lstStyle>
            <a:lvl1pPr algn="l">
              <a:lnSpc>
                <a:spcPts val="3120"/>
              </a:lnSpc>
              <a:defRPr sz="3600" b="1" i="0" baseline="0">
                <a:solidFill>
                  <a:srgbClr val="404040"/>
                </a:solidFill>
                <a:latin typeface="Franklin Gothic Medium"/>
                <a:cs typeface="Franklin Gothic Medium"/>
              </a:defRPr>
            </a:lvl1pPr>
          </a:lstStyle>
          <a:p>
            <a:r>
              <a:rPr lang="fr-FR" dirty="0" err="1"/>
              <a:t>Title</a:t>
            </a:r>
            <a:r>
              <a:rPr lang="fr-FR" dirty="0"/>
              <a:t> </a:t>
            </a:r>
            <a:r>
              <a:rPr lang="fr-FR" dirty="0" err="1"/>
              <a:t>here</a:t>
            </a:r>
            <a:r>
              <a:rPr lang="fr-FR" dirty="0"/>
              <a:t> on one line</a:t>
            </a:r>
            <a:br>
              <a:rPr lang="fr-FR" dirty="0"/>
            </a:br>
            <a:r>
              <a:rPr lang="fr-FR" dirty="0"/>
              <a:t>or </a:t>
            </a:r>
            <a:r>
              <a:rPr lang="fr-FR" dirty="0" err="1"/>
              <a:t>two</a:t>
            </a:r>
            <a:r>
              <a:rPr lang="fr-FR" dirty="0"/>
              <a:t> </a:t>
            </a:r>
            <a:r>
              <a:rPr lang="fr-FR" dirty="0" err="1"/>
              <a:t>lines</a:t>
            </a:r>
            <a:r>
              <a:rPr lang="fr-FR" dirty="0"/>
              <a:t> if </a:t>
            </a:r>
            <a:r>
              <a:rPr lang="fr-FR" dirty="0" err="1"/>
              <a:t>needed</a:t>
            </a:r>
            <a:endParaRPr lang="fr-FR" dirty="0"/>
          </a:p>
        </p:txBody>
      </p:sp>
      <p:sp>
        <p:nvSpPr>
          <p:cNvPr id="77" name="Freeform 85"/>
          <p:cNvSpPr>
            <a:spLocks/>
          </p:cNvSpPr>
          <p:nvPr userDrawn="1"/>
        </p:nvSpPr>
        <p:spPr bwMode="auto">
          <a:xfrm>
            <a:off x="5472282" y="3625011"/>
            <a:ext cx="245691" cy="131035"/>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solidFill>
            <a:schemeClr val="bg1"/>
          </a:solidFill>
          <a:ln w="9525">
            <a:solidFill>
              <a:schemeClr val="bg1"/>
            </a:solidFill>
            <a:round/>
            <a:headEnd/>
            <a:tailEnd/>
          </a:ln>
        </p:spPr>
        <p:txBody>
          <a:bodyPr/>
          <a:lstStyle/>
          <a:p>
            <a:endParaRPr lang="fr-FR"/>
          </a:p>
        </p:txBody>
      </p:sp>
    </p:spTree>
    <p:extLst>
      <p:ext uri="{BB962C8B-B14F-4D97-AF65-F5344CB8AC3E}">
        <p14:creationId xmlns:p14="http://schemas.microsoft.com/office/powerpoint/2010/main" val="286511541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re et contenu">
    <p:spTree>
      <p:nvGrpSpPr>
        <p:cNvPr id="1" name=""/>
        <p:cNvGrpSpPr/>
        <p:nvPr/>
      </p:nvGrpSpPr>
      <p:grpSpPr>
        <a:xfrm>
          <a:off x="0" y="0"/>
          <a:ext cx="0" cy="0"/>
          <a:chOff x="0" y="0"/>
          <a:chExt cx="0" cy="0"/>
        </a:xfrm>
      </p:grpSpPr>
      <p:sp>
        <p:nvSpPr>
          <p:cNvPr id="13" name="Espace réservé du numéro de diapositive 5"/>
          <p:cNvSpPr>
            <a:spLocks noGrp="1"/>
          </p:cNvSpPr>
          <p:nvPr/>
        </p:nvSpPr>
        <p:spPr>
          <a:xfrm>
            <a:off x="457200" y="6230597"/>
            <a:ext cx="255639" cy="321480"/>
          </a:xfrm>
          <a:prstGeom prst="rect">
            <a:avLst/>
          </a:prstGeom>
        </p:spPr>
        <p:txBody>
          <a:bodyPr vert="horz" lIns="0" tIns="0" rIns="0" bIns="0" rtlCol="0" anchor="b" anchorCtr="0"/>
          <a:lstStyle>
            <a:defPPr>
              <a:defRPr lang="fr-FR"/>
            </a:defPPr>
            <a:lvl1pPr marL="0" algn="r" defTabSz="457200" rtl="0" eaLnBrk="1" latinLnBrk="0" hangingPunct="1">
              <a:defRPr sz="1100" kern="1200">
                <a:solidFill>
                  <a:srgbClr val="7FA4C8"/>
                </a:solidFill>
                <a:latin typeface="Trebuchet MS"/>
                <a:ea typeface="+mn-ea"/>
                <a:cs typeface="Trebuchet M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1BF150CB-155D-4849-84C7-790899005C3D}" type="slidenum">
              <a:rPr lang="fr-FR" sz="900" smtClean="0">
                <a:solidFill>
                  <a:srgbClr val="C3D3E7"/>
                </a:solidFill>
              </a:rPr>
              <a:pPr algn="l"/>
              <a:t>‹#›</a:t>
            </a:fld>
            <a:endParaRPr lang="fr-FR" sz="900" dirty="0">
              <a:solidFill>
                <a:srgbClr val="C3D3E7"/>
              </a:solidFill>
            </a:endParaRPr>
          </a:p>
        </p:txBody>
      </p:sp>
      <p:sp>
        <p:nvSpPr>
          <p:cNvPr id="12" name="Titre 1"/>
          <p:cNvSpPr>
            <a:spLocks noGrp="1"/>
          </p:cNvSpPr>
          <p:nvPr>
            <p:ph type="title"/>
          </p:nvPr>
        </p:nvSpPr>
        <p:spPr>
          <a:xfrm>
            <a:off x="457200" y="274638"/>
            <a:ext cx="8229600" cy="1143000"/>
          </a:xfrm>
        </p:spPr>
        <p:txBody>
          <a:bodyPr/>
          <a:lstStyle/>
          <a:p>
            <a:r>
              <a:rPr lang="en-US"/>
              <a:t>Click to edit Master title style</a:t>
            </a:r>
            <a:endParaRPr lang="fr-FR" dirty="0"/>
          </a:p>
        </p:txBody>
      </p:sp>
    </p:spTree>
    <p:extLst>
      <p:ext uri="{BB962C8B-B14F-4D97-AF65-F5344CB8AC3E}">
        <p14:creationId xmlns:p14="http://schemas.microsoft.com/office/powerpoint/2010/main" val="51136136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re et contenu">
    <p:spTree>
      <p:nvGrpSpPr>
        <p:cNvPr id="1" name=""/>
        <p:cNvGrpSpPr/>
        <p:nvPr/>
      </p:nvGrpSpPr>
      <p:grpSpPr>
        <a:xfrm>
          <a:off x="0" y="0"/>
          <a:ext cx="0" cy="0"/>
          <a:chOff x="0" y="0"/>
          <a:chExt cx="0" cy="0"/>
        </a:xfrm>
      </p:grpSpPr>
      <p:sp>
        <p:nvSpPr>
          <p:cNvPr id="13" name="Espace réservé du numéro de diapositive 5"/>
          <p:cNvSpPr>
            <a:spLocks noGrp="1"/>
          </p:cNvSpPr>
          <p:nvPr/>
        </p:nvSpPr>
        <p:spPr>
          <a:xfrm>
            <a:off x="457200" y="6230597"/>
            <a:ext cx="255639" cy="321480"/>
          </a:xfrm>
          <a:prstGeom prst="rect">
            <a:avLst/>
          </a:prstGeom>
        </p:spPr>
        <p:txBody>
          <a:bodyPr vert="horz" lIns="0" tIns="0" rIns="0" bIns="0" rtlCol="0" anchor="b" anchorCtr="0"/>
          <a:lstStyle>
            <a:defPPr>
              <a:defRPr lang="fr-FR"/>
            </a:defPPr>
            <a:lvl1pPr marL="0" algn="r" defTabSz="457200" rtl="0" eaLnBrk="1" latinLnBrk="0" hangingPunct="1">
              <a:defRPr sz="1100" kern="1200">
                <a:solidFill>
                  <a:srgbClr val="7FA4C8"/>
                </a:solidFill>
                <a:latin typeface="Trebuchet MS"/>
                <a:ea typeface="+mn-ea"/>
                <a:cs typeface="Trebuchet M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1BF150CB-155D-4849-84C7-790899005C3D}" type="slidenum">
              <a:rPr lang="fr-FR" sz="900" smtClean="0">
                <a:solidFill>
                  <a:srgbClr val="C3D3E7"/>
                </a:solidFill>
              </a:rPr>
              <a:pPr algn="l"/>
              <a:t>‹#›</a:t>
            </a:fld>
            <a:endParaRPr lang="fr-FR" sz="900" dirty="0">
              <a:solidFill>
                <a:srgbClr val="C3D3E7"/>
              </a:solidFill>
            </a:endParaRPr>
          </a:p>
        </p:txBody>
      </p:sp>
      <p:sp>
        <p:nvSpPr>
          <p:cNvPr id="5" name="Titr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6"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539077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re et contenu">
    <p:spTree>
      <p:nvGrpSpPr>
        <p:cNvPr id="1" name=""/>
        <p:cNvGrpSpPr/>
        <p:nvPr/>
      </p:nvGrpSpPr>
      <p:grpSpPr>
        <a:xfrm>
          <a:off x="0" y="0"/>
          <a:ext cx="0" cy="0"/>
          <a:chOff x="0" y="0"/>
          <a:chExt cx="0" cy="0"/>
        </a:xfrm>
      </p:grpSpPr>
      <p:sp>
        <p:nvSpPr>
          <p:cNvPr id="13" name="Espace réservé du numéro de diapositive 5"/>
          <p:cNvSpPr>
            <a:spLocks noGrp="1"/>
          </p:cNvSpPr>
          <p:nvPr/>
        </p:nvSpPr>
        <p:spPr>
          <a:xfrm>
            <a:off x="457200" y="6230597"/>
            <a:ext cx="255639" cy="321480"/>
          </a:xfrm>
          <a:prstGeom prst="rect">
            <a:avLst/>
          </a:prstGeom>
        </p:spPr>
        <p:txBody>
          <a:bodyPr vert="horz" lIns="0" tIns="0" rIns="0" bIns="0" rtlCol="0" anchor="b" anchorCtr="0"/>
          <a:lstStyle>
            <a:defPPr>
              <a:defRPr lang="fr-FR"/>
            </a:defPPr>
            <a:lvl1pPr marL="0" algn="r" defTabSz="457200" rtl="0" eaLnBrk="1" latinLnBrk="0" hangingPunct="1">
              <a:defRPr sz="1100" kern="1200">
                <a:solidFill>
                  <a:srgbClr val="7FA4C8"/>
                </a:solidFill>
                <a:latin typeface="Trebuchet MS"/>
                <a:ea typeface="+mn-ea"/>
                <a:cs typeface="Trebuchet M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1BF150CB-155D-4849-84C7-790899005C3D}" type="slidenum">
              <a:rPr lang="fr-FR" sz="900" smtClean="0">
                <a:solidFill>
                  <a:srgbClr val="C3D3E7"/>
                </a:solidFill>
              </a:rPr>
              <a:pPr algn="l"/>
              <a:t>‹#›</a:t>
            </a:fld>
            <a:endParaRPr lang="fr-FR" sz="900" dirty="0">
              <a:solidFill>
                <a:srgbClr val="C3D3E7"/>
              </a:solidFill>
            </a:endParaRPr>
          </a:p>
        </p:txBody>
      </p:sp>
      <p:sp>
        <p:nvSpPr>
          <p:cNvPr id="8" name="Titr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9"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10"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0403402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re et contenu">
    <p:spTree>
      <p:nvGrpSpPr>
        <p:cNvPr id="1" name=""/>
        <p:cNvGrpSpPr/>
        <p:nvPr/>
      </p:nvGrpSpPr>
      <p:grpSpPr>
        <a:xfrm>
          <a:off x="0" y="0"/>
          <a:ext cx="0" cy="0"/>
          <a:chOff x="0" y="0"/>
          <a:chExt cx="0" cy="0"/>
        </a:xfrm>
      </p:grpSpPr>
      <p:sp>
        <p:nvSpPr>
          <p:cNvPr id="13" name="Espace réservé du numéro de diapositive 5"/>
          <p:cNvSpPr>
            <a:spLocks noGrp="1"/>
          </p:cNvSpPr>
          <p:nvPr/>
        </p:nvSpPr>
        <p:spPr>
          <a:xfrm>
            <a:off x="457200" y="6230597"/>
            <a:ext cx="255639" cy="321480"/>
          </a:xfrm>
          <a:prstGeom prst="rect">
            <a:avLst/>
          </a:prstGeom>
        </p:spPr>
        <p:txBody>
          <a:bodyPr vert="horz" lIns="0" tIns="0" rIns="0" bIns="0" rtlCol="0" anchor="b" anchorCtr="0"/>
          <a:lstStyle>
            <a:defPPr>
              <a:defRPr lang="fr-FR"/>
            </a:defPPr>
            <a:lvl1pPr marL="0" algn="r" defTabSz="457200" rtl="0" eaLnBrk="1" latinLnBrk="0" hangingPunct="1">
              <a:defRPr sz="1100" kern="1200">
                <a:solidFill>
                  <a:srgbClr val="7FA4C8"/>
                </a:solidFill>
                <a:latin typeface="Trebuchet MS"/>
                <a:ea typeface="+mn-ea"/>
                <a:cs typeface="Trebuchet M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1BF150CB-155D-4849-84C7-790899005C3D}" type="slidenum">
              <a:rPr lang="fr-FR" sz="900" smtClean="0">
                <a:solidFill>
                  <a:srgbClr val="C3D3E7"/>
                </a:solidFill>
              </a:rPr>
              <a:pPr algn="l"/>
              <a:t>‹#›</a:t>
            </a:fld>
            <a:endParaRPr lang="fr-FR" sz="900" dirty="0">
              <a:solidFill>
                <a:srgbClr val="C3D3E7"/>
              </a:solidFill>
            </a:endParaRPr>
          </a:p>
        </p:txBody>
      </p:sp>
      <p:sp>
        <p:nvSpPr>
          <p:cNvPr id="7" name="Titre 1"/>
          <p:cNvSpPr>
            <a:spLocks noGrp="1"/>
          </p:cNvSpPr>
          <p:nvPr>
            <p:ph type="title"/>
          </p:nvPr>
        </p:nvSpPr>
        <p:spPr>
          <a:xfrm>
            <a:off x="457200" y="274638"/>
            <a:ext cx="8229600" cy="1143000"/>
          </a:xfrm>
        </p:spPr>
        <p:txBody>
          <a:bodyPr/>
          <a:lstStyle/>
          <a:p>
            <a:r>
              <a:rPr lang="en-US"/>
              <a:t>Click to edit Master title style</a:t>
            </a:r>
            <a:endParaRPr lang="fr-FR" dirty="0"/>
          </a:p>
        </p:txBody>
      </p:sp>
      <p:sp>
        <p:nvSpPr>
          <p:cNvPr id="11" name="Espace réservé du texte vertical 2"/>
          <p:cNvSpPr>
            <a:spLocks noGrp="1"/>
          </p:cNvSpPr>
          <p:nvPr>
            <p:ph type="body" orient="vert" idx="1"/>
          </p:nvPr>
        </p:nvSpPr>
        <p:spPr>
          <a:xfrm>
            <a:off x="457200" y="1600200"/>
            <a:ext cx="8229600"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296333968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re et contenu">
    <p:spTree>
      <p:nvGrpSpPr>
        <p:cNvPr id="1" name=""/>
        <p:cNvGrpSpPr/>
        <p:nvPr/>
      </p:nvGrpSpPr>
      <p:grpSpPr>
        <a:xfrm>
          <a:off x="0" y="0"/>
          <a:ext cx="0" cy="0"/>
          <a:chOff x="0" y="0"/>
          <a:chExt cx="0" cy="0"/>
        </a:xfrm>
      </p:grpSpPr>
      <p:sp>
        <p:nvSpPr>
          <p:cNvPr id="13" name="Espace réservé du numéro de diapositive 5"/>
          <p:cNvSpPr>
            <a:spLocks noGrp="1"/>
          </p:cNvSpPr>
          <p:nvPr/>
        </p:nvSpPr>
        <p:spPr>
          <a:xfrm>
            <a:off x="457200" y="6230597"/>
            <a:ext cx="255639" cy="321480"/>
          </a:xfrm>
          <a:prstGeom prst="rect">
            <a:avLst/>
          </a:prstGeom>
        </p:spPr>
        <p:txBody>
          <a:bodyPr vert="horz" lIns="0" tIns="0" rIns="0" bIns="0" rtlCol="0" anchor="b" anchorCtr="0"/>
          <a:lstStyle>
            <a:defPPr>
              <a:defRPr lang="fr-FR"/>
            </a:defPPr>
            <a:lvl1pPr marL="0" algn="r" defTabSz="457200" rtl="0" eaLnBrk="1" latinLnBrk="0" hangingPunct="1">
              <a:defRPr sz="1100" kern="1200">
                <a:solidFill>
                  <a:srgbClr val="7FA4C8"/>
                </a:solidFill>
                <a:latin typeface="Trebuchet MS"/>
                <a:ea typeface="+mn-ea"/>
                <a:cs typeface="Trebuchet M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1BF150CB-155D-4849-84C7-790899005C3D}" type="slidenum">
              <a:rPr lang="fr-FR" sz="900" smtClean="0">
                <a:solidFill>
                  <a:srgbClr val="C3D3E7"/>
                </a:solidFill>
              </a:rPr>
              <a:pPr algn="l"/>
              <a:t>‹#›</a:t>
            </a:fld>
            <a:endParaRPr lang="fr-FR" sz="900" dirty="0">
              <a:solidFill>
                <a:srgbClr val="C3D3E7"/>
              </a:solidFill>
            </a:endParaRPr>
          </a:p>
        </p:txBody>
      </p:sp>
      <p:sp>
        <p:nvSpPr>
          <p:cNvPr id="6" name="Titre vertical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8" name="Espace réservé du texte vertical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103072100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9_Diapositive de titre">
    <p:spTree>
      <p:nvGrpSpPr>
        <p:cNvPr id="1" name=""/>
        <p:cNvGrpSpPr/>
        <p:nvPr/>
      </p:nvGrpSpPr>
      <p:grpSpPr>
        <a:xfrm>
          <a:off x="0" y="0"/>
          <a:ext cx="0" cy="0"/>
          <a:chOff x="0" y="0"/>
          <a:chExt cx="0" cy="0"/>
        </a:xfrm>
      </p:grpSpPr>
      <p:pic>
        <p:nvPicPr>
          <p:cNvPr id="14" name="Imag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428570"/>
            <a:ext cx="9143998" cy="5747952"/>
          </a:xfrm>
          <a:prstGeom prst="rect">
            <a:avLst/>
          </a:prstGeom>
        </p:spPr>
      </p:pic>
      <p:sp useBgFill="1">
        <p:nvSpPr>
          <p:cNvPr id="11" name="Rectangle 10"/>
          <p:cNvSpPr/>
          <p:nvPr userDrawn="1"/>
        </p:nvSpPr>
        <p:spPr>
          <a:xfrm>
            <a:off x="0" y="2401663"/>
            <a:ext cx="9144000" cy="4456337"/>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pic>
        <p:nvPicPr>
          <p:cNvPr id="18" name="Image 17" descr="EUROCOMMERCE_Logotype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72304" y="5640294"/>
            <a:ext cx="1814495" cy="817340"/>
          </a:xfrm>
          <a:prstGeom prst="rect">
            <a:avLst/>
          </a:prstGeom>
        </p:spPr>
      </p:pic>
      <p:sp>
        <p:nvSpPr>
          <p:cNvPr id="16" name="Rectangle 15"/>
          <p:cNvSpPr/>
          <p:nvPr userDrawn="1"/>
        </p:nvSpPr>
        <p:spPr>
          <a:xfrm>
            <a:off x="0" y="0"/>
            <a:ext cx="1199513" cy="2405071"/>
          </a:xfrm>
          <a:prstGeom prst="rect">
            <a:avLst/>
          </a:prstGeom>
          <a:solidFill>
            <a:srgbClr val="D9E4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12" name="Titre 3"/>
          <p:cNvSpPr txBox="1">
            <a:spLocks/>
          </p:cNvSpPr>
          <p:nvPr userDrawn="1"/>
        </p:nvSpPr>
        <p:spPr>
          <a:xfrm>
            <a:off x="1199515" y="2401664"/>
            <a:ext cx="7944487" cy="2917718"/>
          </a:xfrm>
          <a:prstGeom prst="rect">
            <a:avLst/>
          </a:prstGeom>
          <a:solidFill>
            <a:srgbClr val="A8D1EC"/>
          </a:solidFill>
        </p:spPr>
        <p:txBody>
          <a:bodyPr vert="horz" lIns="36000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fr-FR" sz="2400" dirty="0">
              <a:solidFill>
                <a:srgbClr val="4C4C4C">
                  <a:lumMod val="75000"/>
                  <a:lumOff val="25000"/>
                </a:srgbClr>
              </a:solidFill>
            </a:endParaRPr>
          </a:p>
        </p:txBody>
      </p:sp>
      <p:sp>
        <p:nvSpPr>
          <p:cNvPr id="13" name="Titre 1"/>
          <p:cNvSpPr>
            <a:spLocks noGrp="1"/>
          </p:cNvSpPr>
          <p:nvPr>
            <p:ph type="ctrTitle" hasCustomPrompt="1"/>
          </p:nvPr>
        </p:nvSpPr>
        <p:spPr>
          <a:xfrm>
            <a:off x="1199513" y="2405071"/>
            <a:ext cx="7487286" cy="2032041"/>
          </a:xfrm>
          <a:noFill/>
        </p:spPr>
        <p:txBody>
          <a:bodyPr wrap="square" lIns="180000" tIns="0" rIns="180000" bIns="0" anchor="b" anchorCtr="0">
            <a:noAutofit/>
          </a:bodyPr>
          <a:lstStyle>
            <a:lvl1pPr algn="l">
              <a:lnSpc>
                <a:spcPts val="4500"/>
              </a:lnSpc>
              <a:defRPr sz="4500" b="1" i="0" cap="all" baseline="0">
                <a:solidFill>
                  <a:schemeClr val="bg1"/>
                </a:solidFill>
                <a:latin typeface="Franklin Gothic Medium"/>
                <a:cs typeface="Franklin Gothic Medium"/>
              </a:defRPr>
            </a:lvl1pPr>
          </a:lstStyle>
          <a:p>
            <a:r>
              <a:rPr lang="fr-FR" dirty="0" err="1"/>
              <a:t>Title</a:t>
            </a:r>
            <a:r>
              <a:rPr lang="fr-FR" dirty="0"/>
              <a:t> on one,</a:t>
            </a:r>
            <a:br>
              <a:rPr lang="fr-FR" dirty="0"/>
            </a:br>
            <a:r>
              <a:rPr lang="fr-FR" dirty="0" err="1"/>
              <a:t>Two</a:t>
            </a:r>
            <a:r>
              <a:rPr lang="fr-FR" dirty="0"/>
              <a:t> or </a:t>
            </a:r>
            <a:r>
              <a:rPr lang="fr-FR" dirty="0" err="1"/>
              <a:t>three</a:t>
            </a:r>
            <a:r>
              <a:rPr lang="fr-FR" dirty="0"/>
              <a:t> </a:t>
            </a:r>
            <a:r>
              <a:rPr lang="fr-FR" dirty="0" err="1"/>
              <a:t>lines</a:t>
            </a:r>
            <a:r>
              <a:rPr lang="fr-FR" dirty="0"/>
              <a:t/>
            </a:r>
            <a:br>
              <a:rPr lang="fr-FR" dirty="0"/>
            </a:br>
            <a:r>
              <a:rPr lang="fr-FR" dirty="0"/>
              <a:t>if </a:t>
            </a:r>
            <a:r>
              <a:rPr lang="fr-FR" dirty="0" err="1"/>
              <a:t>needed</a:t>
            </a:r>
            <a:endParaRPr lang="fr-FR" dirty="0"/>
          </a:p>
        </p:txBody>
      </p:sp>
      <p:sp>
        <p:nvSpPr>
          <p:cNvPr id="21" name="Sous-titre 2"/>
          <p:cNvSpPr>
            <a:spLocks noGrp="1"/>
          </p:cNvSpPr>
          <p:nvPr>
            <p:ph type="subTitle" idx="1" hasCustomPrompt="1"/>
          </p:nvPr>
        </p:nvSpPr>
        <p:spPr>
          <a:xfrm>
            <a:off x="1199513" y="4509120"/>
            <a:ext cx="7035056" cy="794269"/>
          </a:xfrm>
          <a:noFill/>
        </p:spPr>
        <p:txBody>
          <a:bodyPr lIns="180000" tIns="0" rIns="180000" bIns="360000">
            <a:noAutofit/>
          </a:bodyPr>
          <a:lstStyle>
            <a:lvl1pPr marL="0" indent="0" algn="l">
              <a:lnSpc>
                <a:spcPts val="2360"/>
              </a:lnSpc>
              <a:buNone/>
              <a:defRPr sz="2500" b="1" baseline="0">
                <a:solidFill>
                  <a:srgbClr val="4C4C4C"/>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err="1"/>
              <a:t>Secondary</a:t>
            </a:r>
            <a:r>
              <a:rPr lang="fr-FR" dirty="0"/>
              <a:t> infos</a:t>
            </a:r>
            <a:br>
              <a:rPr lang="fr-FR" dirty="0"/>
            </a:br>
            <a:r>
              <a:rPr lang="fr-FR" dirty="0"/>
              <a:t>on </a:t>
            </a:r>
            <a:r>
              <a:rPr lang="fr-FR" dirty="0" err="1"/>
              <a:t>two</a:t>
            </a:r>
            <a:r>
              <a:rPr lang="fr-FR" dirty="0"/>
              <a:t> </a:t>
            </a:r>
            <a:r>
              <a:rPr lang="fr-FR" dirty="0" err="1"/>
              <a:t>lines</a:t>
            </a:r>
            <a:r>
              <a:rPr lang="fr-FR" dirty="0"/>
              <a:t> if </a:t>
            </a:r>
            <a:r>
              <a:rPr lang="fr-FR" dirty="0" err="1"/>
              <a:t>needed</a:t>
            </a:r>
            <a:endParaRPr lang="fr-FR" dirty="0"/>
          </a:p>
        </p:txBody>
      </p:sp>
      <p:pic>
        <p:nvPicPr>
          <p:cNvPr id="9" name="Imag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 y="1204239"/>
            <a:ext cx="1200832" cy="1200832"/>
          </a:xfrm>
          <a:prstGeom prst="rect">
            <a:avLst/>
          </a:prstGeom>
        </p:spPr>
      </p:pic>
      <p:pic>
        <p:nvPicPr>
          <p:cNvPr id="10" name="Image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319" y="0"/>
            <a:ext cx="1200832" cy="1200832"/>
          </a:xfrm>
          <a:prstGeom prst="rect">
            <a:avLst/>
          </a:prstGeom>
        </p:spPr>
      </p:pic>
      <p:pic>
        <p:nvPicPr>
          <p:cNvPr id="15" name="Εικόνα 14">
            <a:extLst>
              <a:ext uri="{FF2B5EF4-FFF2-40B4-BE49-F238E27FC236}">
                <a16:creationId xmlns:a16="http://schemas.microsoft.com/office/drawing/2014/main" xmlns="" id="{7536AABF-C099-4078-841F-FE97749EE15F}"/>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0" y="5532290"/>
            <a:ext cx="2651467" cy="925344"/>
          </a:xfrm>
          <a:prstGeom prst="rect">
            <a:avLst/>
          </a:prstGeom>
        </p:spPr>
      </p:pic>
    </p:spTree>
    <p:extLst>
      <p:ext uri="{BB962C8B-B14F-4D97-AF65-F5344CB8AC3E}">
        <p14:creationId xmlns:p14="http://schemas.microsoft.com/office/powerpoint/2010/main" val="348762269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0_Diapositive de titre">
    <p:spTree>
      <p:nvGrpSpPr>
        <p:cNvPr id="1" name=""/>
        <p:cNvGrpSpPr/>
        <p:nvPr/>
      </p:nvGrpSpPr>
      <p:grpSpPr>
        <a:xfrm>
          <a:off x="0" y="0"/>
          <a:ext cx="0" cy="0"/>
          <a:chOff x="0" y="0"/>
          <a:chExt cx="0" cy="0"/>
        </a:xfrm>
      </p:grpSpPr>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b="-6197"/>
          <a:stretch/>
        </p:blipFill>
        <p:spPr>
          <a:xfrm>
            <a:off x="-2" y="0"/>
            <a:ext cx="9144002" cy="4212624"/>
          </a:xfrm>
          <a:prstGeom prst="rect">
            <a:avLst/>
          </a:prstGeom>
        </p:spPr>
      </p:pic>
      <p:sp useBgFill="1">
        <p:nvSpPr>
          <p:cNvPr id="11" name="Rectangle 10"/>
          <p:cNvSpPr/>
          <p:nvPr userDrawn="1"/>
        </p:nvSpPr>
        <p:spPr>
          <a:xfrm>
            <a:off x="0" y="2401663"/>
            <a:ext cx="9144000" cy="4456337"/>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pic>
        <p:nvPicPr>
          <p:cNvPr id="18" name="Image 17" descr="EUROCOMMERCE_Logotype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72304" y="5640294"/>
            <a:ext cx="1814495" cy="817340"/>
          </a:xfrm>
          <a:prstGeom prst="rect">
            <a:avLst/>
          </a:prstGeom>
        </p:spPr>
      </p:pic>
      <p:sp>
        <p:nvSpPr>
          <p:cNvPr id="16" name="Rectangle 15"/>
          <p:cNvSpPr/>
          <p:nvPr userDrawn="1"/>
        </p:nvSpPr>
        <p:spPr>
          <a:xfrm>
            <a:off x="0" y="0"/>
            <a:ext cx="1199513" cy="2405071"/>
          </a:xfrm>
          <a:prstGeom prst="rect">
            <a:avLst/>
          </a:prstGeom>
          <a:solidFill>
            <a:srgbClr val="D9E4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dirty="0">
              <a:solidFill>
                <a:prstClr val="white"/>
              </a:solidFill>
            </a:endParaRPr>
          </a:p>
        </p:txBody>
      </p:sp>
      <p:sp>
        <p:nvSpPr>
          <p:cNvPr id="12" name="Titre 3"/>
          <p:cNvSpPr txBox="1">
            <a:spLocks/>
          </p:cNvSpPr>
          <p:nvPr userDrawn="1"/>
        </p:nvSpPr>
        <p:spPr>
          <a:xfrm>
            <a:off x="1199515" y="2401664"/>
            <a:ext cx="7944487" cy="2917718"/>
          </a:xfrm>
          <a:prstGeom prst="rect">
            <a:avLst/>
          </a:prstGeom>
          <a:solidFill>
            <a:srgbClr val="A8D1EC"/>
          </a:solidFill>
        </p:spPr>
        <p:txBody>
          <a:bodyPr vert="horz" lIns="36000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fr-FR" sz="2400" dirty="0">
              <a:solidFill>
                <a:srgbClr val="4C4C4C">
                  <a:lumMod val="75000"/>
                  <a:lumOff val="25000"/>
                </a:srgbClr>
              </a:solidFill>
            </a:endParaRPr>
          </a:p>
        </p:txBody>
      </p:sp>
      <p:sp>
        <p:nvSpPr>
          <p:cNvPr id="13" name="Titre 1"/>
          <p:cNvSpPr>
            <a:spLocks noGrp="1"/>
          </p:cNvSpPr>
          <p:nvPr>
            <p:ph type="ctrTitle" hasCustomPrompt="1"/>
          </p:nvPr>
        </p:nvSpPr>
        <p:spPr>
          <a:xfrm>
            <a:off x="1199513" y="2405071"/>
            <a:ext cx="7487286" cy="2032041"/>
          </a:xfrm>
          <a:noFill/>
        </p:spPr>
        <p:txBody>
          <a:bodyPr wrap="square" lIns="180000" tIns="0" rIns="180000" bIns="0" anchor="b" anchorCtr="0">
            <a:noAutofit/>
          </a:bodyPr>
          <a:lstStyle>
            <a:lvl1pPr algn="l">
              <a:lnSpc>
                <a:spcPts val="4500"/>
              </a:lnSpc>
              <a:defRPr sz="4500" b="1" i="0" cap="all" baseline="0">
                <a:solidFill>
                  <a:schemeClr val="bg1"/>
                </a:solidFill>
                <a:latin typeface="Franklin Gothic Medium"/>
                <a:cs typeface="Franklin Gothic Medium"/>
              </a:defRPr>
            </a:lvl1pPr>
          </a:lstStyle>
          <a:p>
            <a:r>
              <a:rPr lang="fr-FR" dirty="0" err="1"/>
              <a:t>Title</a:t>
            </a:r>
            <a:r>
              <a:rPr lang="fr-FR" dirty="0"/>
              <a:t> on one,</a:t>
            </a:r>
            <a:br>
              <a:rPr lang="fr-FR" dirty="0"/>
            </a:br>
            <a:r>
              <a:rPr lang="fr-FR" dirty="0" err="1"/>
              <a:t>Two</a:t>
            </a:r>
            <a:r>
              <a:rPr lang="fr-FR" dirty="0"/>
              <a:t> or </a:t>
            </a:r>
            <a:r>
              <a:rPr lang="fr-FR" dirty="0" err="1"/>
              <a:t>three</a:t>
            </a:r>
            <a:r>
              <a:rPr lang="fr-FR" dirty="0"/>
              <a:t> </a:t>
            </a:r>
            <a:r>
              <a:rPr lang="fr-FR" dirty="0" err="1"/>
              <a:t>lines</a:t>
            </a:r>
            <a:r>
              <a:rPr lang="fr-FR" dirty="0"/>
              <a:t/>
            </a:r>
            <a:br>
              <a:rPr lang="fr-FR" dirty="0"/>
            </a:br>
            <a:r>
              <a:rPr lang="fr-FR" dirty="0"/>
              <a:t>if </a:t>
            </a:r>
            <a:r>
              <a:rPr lang="fr-FR" dirty="0" err="1"/>
              <a:t>needed</a:t>
            </a:r>
            <a:endParaRPr lang="fr-FR" dirty="0"/>
          </a:p>
        </p:txBody>
      </p:sp>
      <p:sp>
        <p:nvSpPr>
          <p:cNvPr id="21" name="Sous-titre 2"/>
          <p:cNvSpPr>
            <a:spLocks noGrp="1"/>
          </p:cNvSpPr>
          <p:nvPr>
            <p:ph type="subTitle" idx="1" hasCustomPrompt="1"/>
          </p:nvPr>
        </p:nvSpPr>
        <p:spPr>
          <a:xfrm>
            <a:off x="1199513" y="4509120"/>
            <a:ext cx="7035056" cy="794269"/>
          </a:xfrm>
          <a:noFill/>
        </p:spPr>
        <p:txBody>
          <a:bodyPr lIns="180000" tIns="0" rIns="180000" bIns="360000">
            <a:noAutofit/>
          </a:bodyPr>
          <a:lstStyle>
            <a:lvl1pPr marL="0" indent="0" algn="l">
              <a:lnSpc>
                <a:spcPts val="2360"/>
              </a:lnSpc>
              <a:buNone/>
              <a:defRPr sz="2500" b="1" baseline="0">
                <a:solidFill>
                  <a:srgbClr val="4C4C4C"/>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err="1"/>
              <a:t>Secondary</a:t>
            </a:r>
            <a:r>
              <a:rPr lang="fr-FR" dirty="0"/>
              <a:t> infos</a:t>
            </a:r>
            <a:br>
              <a:rPr lang="fr-FR" dirty="0"/>
            </a:br>
            <a:r>
              <a:rPr lang="fr-FR" dirty="0"/>
              <a:t>on </a:t>
            </a:r>
            <a:r>
              <a:rPr lang="fr-FR" dirty="0" err="1"/>
              <a:t>two</a:t>
            </a:r>
            <a:r>
              <a:rPr lang="fr-FR" dirty="0"/>
              <a:t> </a:t>
            </a:r>
            <a:r>
              <a:rPr lang="fr-FR" dirty="0" err="1"/>
              <a:t>lines</a:t>
            </a:r>
            <a:r>
              <a:rPr lang="fr-FR" dirty="0"/>
              <a:t> if </a:t>
            </a:r>
            <a:r>
              <a:rPr lang="fr-FR" dirty="0" err="1"/>
              <a:t>needed</a:t>
            </a:r>
            <a:endParaRPr lang="fr-FR" dirty="0"/>
          </a:p>
        </p:txBody>
      </p:sp>
      <p:pic>
        <p:nvPicPr>
          <p:cNvPr id="14" name="Imag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 y="1204239"/>
            <a:ext cx="1200832" cy="1200832"/>
          </a:xfrm>
          <a:prstGeom prst="rect">
            <a:avLst/>
          </a:prstGeom>
        </p:spPr>
      </p:pic>
      <p:pic>
        <p:nvPicPr>
          <p:cNvPr id="19" name="Image 1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319" y="0"/>
            <a:ext cx="1200832" cy="1200832"/>
          </a:xfrm>
          <a:prstGeom prst="rect">
            <a:avLst/>
          </a:prstGeom>
        </p:spPr>
      </p:pic>
      <p:pic>
        <p:nvPicPr>
          <p:cNvPr id="15" name="Εικόνα 14">
            <a:extLst>
              <a:ext uri="{FF2B5EF4-FFF2-40B4-BE49-F238E27FC236}">
                <a16:creationId xmlns:a16="http://schemas.microsoft.com/office/drawing/2014/main" xmlns="" id="{004AC4F3-3B07-4367-B72B-F96A51FB6D6E}"/>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181649" y="5747179"/>
            <a:ext cx="2035727" cy="710455"/>
          </a:xfrm>
          <a:prstGeom prst="rect">
            <a:avLst/>
          </a:prstGeom>
        </p:spPr>
      </p:pic>
    </p:spTree>
    <p:extLst>
      <p:ext uri="{BB962C8B-B14F-4D97-AF65-F5344CB8AC3E}">
        <p14:creationId xmlns:p14="http://schemas.microsoft.com/office/powerpoint/2010/main" val="61182578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8_Diapositive de titre">
    <p:spTree>
      <p:nvGrpSpPr>
        <p:cNvPr id="1" name=""/>
        <p:cNvGrpSpPr/>
        <p:nvPr/>
      </p:nvGrpSpPr>
      <p:grpSpPr>
        <a:xfrm>
          <a:off x="0" y="0"/>
          <a:ext cx="0" cy="0"/>
          <a:chOff x="0" y="0"/>
          <a:chExt cx="0" cy="0"/>
        </a:xfrm>
      </p:grpSpPr>
      <p:pic>
        <p:nvPicPr>
          <p:cNvPr id="17" name="Image 16" descr="Photo_SlideEntree.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949" y="-4883"/>
            <a:ext cx="9144000" cy="3246016"/>
          </a:xfrm>
          <a:prstGeom prst="rect">
            <a:avLst/>
          </a:prstGeom>
        </p:spPr>
      </p:pic>
      <p:sp useBgFill="1">
        <p:nvSpPr>
          <p:cNvPr id="11" name="Rectangle 10"/>
          <p:cNvSpPr/>
          <p:nvPr userDrawn="1"/>
        </p:nvSpPr>
        <p:spPr>
          <a:xfrm>
            <a:off x="0" y="2401663"/>
            <a:ext cx="9144000" cy="4456337"/>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pic>
        <p:nvPicPr>
          <p:cNvPr id="18" name="Image 17" descr="EUROCOMMERCE_Logotype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72304" y="5640294"/>
            <a:ext cx="1814495" cy="817340"/>
          </a:xfrm>
          <a:prstGeom prst="rect">
            <a:avLst/>
          </a:prstGeom>
        </p:spPr>
      </p:pic>
      <p:sp>
        <p:nvSpPr>
          <p:cNvPr id="16" name="Rectangle 15"/>
          <p:cNvSpPr/>
          <p:nvPr userDrawn="1"/>
        </p:nvSpPr>
        <p:spPr>
          <a:xfrm>
            <a:off x="0" y="0"/>
            <a:ext cx="1199513" cy="2405071"/>
          </a:xfrm>
          <a:prstGeom prst="rect">
            <a:avLst/>
          </a:prstGeom>
          <a:solidFill>
            <a:srgbClr val="D9E4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pic>
        <p:nvPicPr>
          <p:cNvPr id="20" name="Image 1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 y="1200832"/>
            <a:ext cx="1200832" cy="1200832"/>
          </a:xfrm>
          <a:prstGeom prst="rect">
            <a:avLst/>
          </a:prstGeom>
        </p:spPr>
      </p:pic>
      <p:sp>
        <p:nvSpPr>
          <p:cNvPr id="12" name="Titre 3"/>
          <p:cNvSpPr txBox="1">
            <a:spLocks/>
          </p:cNvSpPr>
          <p:nvPr userDrawn="1"/>
        </p:nvSpPr>
        <p:spPr>
          <a:xfrm>
            <a:off x="1199515" y="2401664"/>
            <a:ext cx="7944487" cy="2917718"/>
          </a:xfrm>
          <a:prstGeom prst="rect">
            <a:avLst/>
          </a:prstGeom>
          <a:solidFill>
            <a:srgbClr val="A8D1EC"/>
          </a:solidFill>
        </p:spPr>
        <p:txBody>
          <a:bodyPr vert="horz" lIns="36000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fr-FR" sz="2400" dirty="0">
              <a:solidFill>
                <a:srgbClr val="4C4C4C">
                  <a:lumMod val="75000"/>
                  <a:lumOff val="25000"/>
                </a:srgbClr>
              </a:solidFill>
            </a:endParaRPr>
          </a:p>
        </p:txBody>
      </p:sp>
      <p:sp>
        <p:nvSpPr>
          <p:cNvPr id="13" name="Titre 1"/>
          <p:cNvSpPr>
            <a:spLocks noGrp="1"/>
          </p:cNvSpPr>
          <p:nvPr>
            <p:ph type="ctrTitle" hasCustomPrompt="1"/>
          </p:nvPr>
        </p:nvSpPr>
        <p:spPr>
          <a:xfrm>
            <a:off x="1199513" y="2405071"/>
            <a:ext cx="7487286" cy="2032041"/>
          </a:xfrm>
          <a:noFill/>
        </p:spPr>
        <p:txBody>
          <a:bodyPr wrap="square" lIns="180000" tIns="0" rIns="180000" bIns="0" anchor="b" anchorCtr="0">
            <a:noAutofit/>
          </a:bodyPr>
          <a:lstStyle>
            <a:lvl1pPr algn="l">
              <a:lnSpc>
                <a:spcPts val="4500"/>
              </a:lnSpc>
              <a:defRPr sz="4500" b="1" i="0" cap="all" baseline="0">
                <a:solidFill>
                  <a:schemeClr val="bg1"/>
                </a:solidFill>
                <a:latin typeface="Franklin Gothic Medium"/>
                <a:cs typeface="Franklin Gothic Medium"/>
              </a:defRPr>
            </a:lvl1pPr>
          </a:lstStyle>
          <a:p>
            <a:r>
              <a:rPr lang="fr-FR" dirty="0" err="1"/>
              <a:t>Title</a:t>
            </a:r>
            <a:r>
              <a:rPr lang="fr-FR" dirty="0"/>
              <a:t> on one,</a:t>
            </a:r>
            <a:br>
              <a:rPr lang="fr-FR" dirty="0"/>
            </a:br>
            <a:r>
              <a:rPr lang="fr-FR" dirty="0" err="1"/>
              <a:t>Two</a:t>
            </a:r>
            <a:r>
              <a:rPr lang="fr-FR" dirty="0"/>
              <a:t> or </a:t>
            </a:r>
            <a:r>
              <a:rPr lang="fr-FR" dirty="0" err="1"/>
              <a:t>three</a:t>
            </a:r>
            <a:r>
              <a:rPr lang="fr-FR" dirty="0"/>
              <a:t> </a:t>
            </a:r>
            <a:r>
              <a:rPr lang="fr-FR" dirty="0" err="1"/>
              <a:t>lines</a:t>
            </a:r>
            <a:r>
              <a:rPr lang="fr-FR" dirty="0"/>
              <a:t/>
            </a:r>
            <a:br>
              <a:rPr lang="fr-FR" dirty="0"/>
            </a:br>
            <a:r>
              <a:rPr lang="fr-FR" dirty="0"/>
              <a:t>if </a:t>
            </a:r>
            <a:r>
              <a:rPr lang="fr-FR" dirty="0" err="1"/>
              <a:t>needed</a:t>
            </a:r>
            <a:endParaRPr lang="fr-FR" dirty="0"/>
          </a:p>
        </p:txBody>
      </p:sp>
      <p:sp>
        <p:nvSpPr>
          <p:cNvPr id="21" name="Sous-titre 2"/>
          <p:cNvSpPr>
            <a:spLocks noGrp="1"/>
          </p:cNvSpPr>
          <p:nvPr>
            <p:ph type="subTitle" idx="1" hasCustomPrompt="1"/>
          </p:nvPr>
        </p:nvSpPr>
        <p:spPr>
          <a:xfrm>
            <a:off x="1199513" y="4509120"/>
            <a:ext cx="7035056" cy="794269"/>
          </a:xfrm>
          <a:noFill/>
        </p:spPr>
        <p:txBody>
          <a:bodyPr lIns="180000" tIns="0" rIns="180000" bIns="360000">
            <a:noAutofit/>
          </a:bodyPr>
          <a:lstStyle>
            <a:lvl1pPr marL="0" indent="0" algn="l">
              <a:lnSpc>
                <a:spcPts val="2360"/>
              </a:lnSpc>
              <a:buNone/>
              <a:defRPr sz="2500" b="1" baseline="0">
                <a:solidFill>
                  <a:srgbClr val="4C4C4C"/>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err="1"/>
              <a:t>Secondary</a:t>
            </a:r>
            <a:r>
              <a:rPr lang="fr-FR" dirty="0"/>
              <a:t> infos</a:t>
            </a:r>
            <a:br>
              <a:rPr lang="fr-FR" dirty="0"/>
            </a:br>
            <a:r>
              <a:rPr lang="fr-FR" dirty="0"/>
              <a:t>on </a:t>
            </a:r>
            <a:r>
              <a:rPr lang="fr-FR" dirty="0" err="1"/>
              <a:t>two</a:t>
            </a:r>
            <a:r>
              <a:rPr lang="fr-FR" dirty="0"/>
              <a:t> </a:t>
            </a:r>
            <a:r>
              <a:rPr lang="fr-FR" dirty="0" err="1"/>
              <a:t>lines</a:t>
            </a:r>
            <a:r>
              <a:rPr lang="fr-FR" dirty="0"/>
              <a:t> if </a:t>
            </a:r>
            <a:r>
              <a:rPr lang="fr-FR" dirty="0" err="1"/>
              <a:t>needed</a:t>
            </a:r>
            <a:endParaRPr lang="fr-FR" dirty="0"/>
          </a:p>
        </p:txBody>
      </p:sp>
      <p:pic>
        <p:nvPicPr>
          <p:cNvPr id="15" name="Imag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319" y="0"/>
            <a:ext cx="1200832" cy="1200832"/>
          </a:xfrm>
          <a:prstGeom prst="rect">
            <a:avLst/>
          </a:prstGeom>
        </p:spPr>
      </p:pic>
      <p:pic>
        <p:nvPicPr>
          <p:cNvPr id="14" name="Εικόνα 13">
            <a:extLst>
              <a:ext uri="{FF2B5EF4-FFF2-40B4-BE49-F238E27FC236}">
                <a16:creationId xmlns:a16="http://schemas.microsoft.com/office/drawing/2014/main" xmlns="" id="{6FB0E81D-24F7-48B2-AD03-BC312A93E5CF}"/>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181649" y="5637943"/>
            <a:ext cx="2528043" cy="882270"/>
          </a:xfrm>
          <a:prstGeom prst="rect">
            <a:avLst/>
          </a:prstGeom>
        </p:spPr>
      </p:pic>
    </p:spTree>
    <p:extLst>
      <p:ext uri="{BB962C8B-B14F-4D97-AF65-F5344CB8AC3E}">
        <p14:creationId xmlns:p14="http://schemas.microsoft.com/office/powerpoint/2010/main" val="1007632696"/>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99512" y="0"/>
            <a:ext cx="7944488" cy="1199513"/>
          </a:xfrm>
          <a:solidFill>
            <a:srgbClr val="D9E4EF"/>
          </a:solidFill>
        </p:spPr>
        <p:txBody>
          <a:bodyPr lIns="360000" tIns="90000">
            <a:normAutofit/>
          </a:bodyPr>
          <a:lstStyle>
            <a:lvl1pPr algn="l">
              <a:lnSpc>
                <a:spcPts val="3120"/>
              </a:lnSpc>
              <a:defRPr sz="3600" b="1" i="0" baseline="0">
                <a:solidFill>
                  <a:srgbClr val="404040"/>
                </a:solidFill>
                <a:latin typeface="Franklin Gothic Medium"/>
                <a:cs typeface="Franklin Gothic Medium"/>
              </a:defRPr>
            </a:lvl1pPr>
          </a:lstStyle>
          <a:p>
            <a:r>
              <a:rPr lang="fr-FR" dirty="0" err="1"/>
              <a:t>Title</a:t>
            </a:r>
            <a:r>
              <a:rPr lang="fr-FR" dirty="0"/>
              <a:t> </a:t>
            </a:r>
            <a:r>
              <a:rPr lang="fr-FR" dirty="0" err="1"/>
              <a:t>here</a:t>
            </a:r>
            <a:r>
              <a:rPr lang="fr-FR" dirty="0"/>
              <a:t> on one line</a:t>
            </a:r>
            <a:br>
              <a:rPr lang="fr-FR" dirty="0"/>
            </a:br>
            <a:r>
              <a:rPr lang="fr-FR" dirty="0"/>
              <a:t>or </a:t>
            </a:r>
            <a:r>
              <a:rPr lang="fr-FR" dirty="0" err="1"/>
              <a:t>two</a:t>
            </a:r>
            <a:r>
              <a:rPr lang="fr-FR" dirty="0"/>
              <a:t> </a:t>
            </a:r>
            <a:r>
              <a:rPr lang="fr-FR" dirty="0" err="1"/>
              <a:t>lines</a:t>
            </a:r>
            <a:r>
              <a:rPr lang="fr-FR" dirty="0"/>
              <a:t> if </a:t>
            </a:r>
            <a:r>
              <a:rPr lang="fr-FR" dirty="0" err="1"/>
              <a:t>needed</a:t>
            </a:r>
            <a:endParaRPr lang="fr-FR" dirty="0"/>
          </a:p>
        </p:txBody>
      </p:sp>
      <p:sp>
        <p:nvSpPr>
          <p:cNvPr id="7" name="Rectangle 6"/>
          <p:cNvSpPr/>
          <p:nvPr userDrawn="1"/>
        </p:nvSpPr>
        <p:spPr>
          <a:xfrm>
            <a:off x="0" y="0"/>
            <a:ext cx="1199513" cy="1199513"/>
          </a:xfrm>
          <a:prstGeom prst="rect">
            <a:avLst/>
          </a:prstGeom>
          <a:solidFill>
            <a:srgbClr val="7FD1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13" name="Espace réservé du numéro de diapositive 5"/>
          <p:cNvSpPr>
            <a:spLocks noGrp="1"/>
          </p:cNvSpPr>
          <p:nvPr/>
        </p:nvSpPr>
        <p:spPr>
          <a:xfrm>
            <a:off x="457200" y="6230597"/>
            <a:ext cx="255639" cy="321480"/>
          </a:xfrm>
          <a:prstGeom prst="rect">
            <a:avLst/>
          </a:prstGeom>
        </p:spPr>
        <p:txBody>
          <a:bodyPr vert="horz" lIns="0" tIns="0" rIns="0" bIns="0" rtlCol="0" anchor="b" anchorCtr="0"/>
          <a:lstStyle>
            <a:defPPr>
              <a:defRPr lang="fr-FR"/>
            </a:defPPr>
            <a:lvl1pPr marL="0" algn="r" defTabSz="457200" rtl="0" eaLnBrk="1" latinLnBrk="0" hangingPunct="1">
              <a:defRPr sz="1100" kern="1200">
                <a:solidFill>
                  <a:srgbClr val="7FA4C8"/>
                </a:solidFill>
                <a:latin typeface="Trebuchet MS"/>
                <a:ea typeface="+mn-ea"/>
                <a:cs typeface="Trebuchet M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1BF150CB-155D-4849-84C7-790899005C3D}" type="slidenum">
              <a:rPr lang="fr-FR" sz="900" smtClean="0">
                <a:solidFill>
                  <a:srgbClr val="C3D3E7"/>
                </a:solidFill>
              </a:rPr>
              <a:pPr algn="l"/>
              <a:t>‹#›</a:t>
            </a:fld>
            <a:endParaRPr lang="fr-FR" sz="900" dirty="0">
              <a:solidFill>
                <a:srgbClr val="C3D3E7"/>
              </a:solidFill>
            </a:endParaRPr>
          </a:p>
        </p:txBody>
      </p:sp>
      <p:sp>
        <p:nvSpPr>
          <p:cNvPr id="11" name="Espace réservé du texte 2"/>
          <p:cNvSpPr>
            <a:spLocks noGrp="1"/>
          </p:cNvSpPr>
          <p:nvPr>
            <p:ph type="body" idx="12" hasCustomPrompt="1"/>
          </p:nvPr>
        </p:nvSpPr>
        <p:spPr>
          <a:xfrm>
            <a:off x="-2755" y="0"/>
            <a:ext cx="1199513" cy="1198800"/>
          </a:xfrm>
        </p:spPr>
        <p:txBody>
          <a:bodyPr tIns="46800" bIns="46800" anchor="ctr" anchorCtr="0">
            <a:normAutofit/>
          </a:bodyPr>
          <a:lstStyle>
            <a:lvl1pPr marL="0" indent="0" algn="ctr">
              <a:lnSpc>
                <a:spcPct val="100000"/>
              </a:lnSpc>
              <a:spcBef>
                <a:spcPts val="0"/>
              </a:spcBef>
              <a:spcAft>
                <a:spcPts val="0"/>
              </a:spcAft>
              <a:buNone/>
              <a:defRPr sz="6000" b="1" i="0">
                <a:solidFill>
                  <a:schemeClr val="bg1"/>
                </a:solidFill>
                <a:latin typeface="Franklin Gothic Medium"/>
                <a:cs typeface="Franklin Gothic Medium"/>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1</a:t>
            </a:r>
          </a:p>
        </p:txBody>
      </p:sp>
      <p:sp>
        <p:nvSpPr>
          <p:cNvPr id="10" name="Espace réservé du texte 4"/>
          <p:cNvSpPr>
            <a:spLocks noGrp="1"/>
          </p:cNvSpPr>
          <p:nvPr>
            <p:ph type="body" sz="quarter" idx="13" hasCustomPrompt="1"/>
          </p:nvPr>
        </p:nvSpPr>
        <p:spPr>
          <a:xfrm>
            <a:off x="448511" y="1600199"/>
            <a:ext cx="8238289" cy="4484051"/>
          </a:xfrm>
        </p:spPr>
        <p:txBody>
          <a:bodyPr lIns="0" rIns="0" anchor="ctr" anchorCtr="0"/>
          <a:lstStyle>
            <a:lvl1pPr>
              <a:lnSpc>
                <a:spcPts val="2840"/>
              </a:lnSpc>
              <a:spcBef>
                <a:spcPts val="800"/>
              </a:spcBef>
              <a:spcAft>
                <a:spcPts val="0"/>
              </a:spcAft>
              <a:buClr>
                <a:srgbClr val="00A5DB"/>
              </a:buClr>
              <a:buSzPct val="100000"/>
              <a:defRPr baseline="0">
                <a:solidFill>
                  <a:srgbClr val="404040"/>
                </a:solidFill>
              </a:defRPr>
            </a:lvl1pPr>
            <a:lvl2pPr marL="633600" indent="-285750">
              <a:lnSpc>
                <a:spcPts val="2140"/>
              </a:lnSpc>
              <a:spcBef>
                <a:spcPts val="1272"/>
              </a:spcBef>
              <a:spcAft>
                <a:spcPts val="0"/>
              </a:spcAft>
              <a:buClr>
                <a:srgbClr val="7FD1EC"/>
              </a:buClr>
              <a:buSzPct val="70000"/>
              <a:buFontTx/>
              <a:buBlip>
                <a:blip r:embed="rId2"/>
              </a:buBlip>
              <a:defRPr>
                <a:solidFill>
                  <a:srgbClr val="404040"/>
                </a:solidFill>
              </a:defRPr>
            </a:lvl2pPr>
            <a:lvl3pPr marL="856800" indent="-228600">
              <a:lnSpc>
                <a:spcPts val="1840"/>
              </a:lnSpc>
              <a:spcBef>
                <a:spcPts val="1320"/>
              </a:spcBef>
              <a:spcAft>
                <a:spcPts val="0"/>
              </a:spcAft>
              <a:buClr>
                <a:srgbClr val="7FD1EC"/>
              </a:buClr>
              <a:buSzPct val="70000"/>
              <a:buFontTx/>
              <a:buBlip>
                <a:blip r:embed="rId2"/>
              </a:buBlip>
              <a:defRPr>
                <a:solidFill>
                  <a:srgbClr val="404040"/>
                </a:solidFill>
              </a:defRPr>
            </a:lvl3pPr>
            <a:lvl4pPr marL="1080000" indent="-228600">
              <a:lnSpc>
                <a:spcPts val="1640"/>
              </a:lnSpc>
              <a:spcBef>
                <a:spcPts val="1200"/>
              </a:spcBef>
              <a:spcAft>
                <a:spcPts val="0"/>
              </a:spcAft>
              <a:buClr>
                <a:srgbClr val="7FD1EC"/>
              </a:buClr>
              <a:buSzPct val="70000"/>
              <a:buFontTx/>
              <a:buBlip>
                <a:blip r:embed="rId2"/>
              </a:buBlip>
              <a:defRPr baseline="0">
                <a:solidFill>
                  <a:srgbClr val="404040"/>
                </a:solidFill>
              </a:defRPr>
            </a:lvl4pPr>
            <a:lvl5pPr marL="1332000" indent="-228600">
              <a:lnSpc>
                <a:spcPts val="1540"/>
              </a:lnSpc>
              <a:spcBef>
                <a:spcPts val="1400"/>
              </a:spcBef>
              <a:spcAft>
                <a:spcPts val="0"/>
              </a:spcAft>
              <a:buClr>
                <a:srgbClr val="7FD1EC"/>
              </a:buClr>
              <a:buSzPct val="70000"/>
              <a:buFontTx/>
              <a:buBlip>
                <a:blip r:embed="rId2"/>
              </a:buBlip>
              <a:defRPr>
                <a:solidFill>
                  <a:srgbClr val="404040"/>
                </a:solidFill>
              </a:defRPr>
            </a:lvl5pPr>
          </a:lstStyle>
          <a:p>
            <a:pPr lvl="0"/>
            <a:r>
              <a:rPr lang="fr-FR" dirty="0"/>
              <a:t>First </a:t>
            </a:r>
            <a:r>
              <a:rPr lang="fr-FR" dirty="0" err="1"/>
              <a:t>level</a:t>
            </a:r>
            <a:r>
              <a:rPr lang="fr-FR" dirty="0"/>
              <a:t> </a:t>
            </a:r>
            <a:r>
              <a:rPr lang="fr-FR" dirty="0" err="1"/>
              <a:t>here</a:t>
            </a:r>
            <a:endParaRPr lang="fr-FR" dirty="0"/>
          </a:p>
          <a:p>
            <a:pPr lvl="1"/>
            <a:r>
              <a:rPr lang="fr-FR" dirty="0"/>
              <a:t>Second </a:t>
            </a:r>
            <a:r>
              <a:rPr lang="fr-FR" dirty="0" err="1"/>
              <a:t>level</a:t>
            </a:r>
            <a:r>
              <a:rPr lang="fr-FR" dirty="0"/>
              <a:t> </a:t>
            </a:r>
            <a:r>
              <a:rPr lang="fr-FR" dirty="0" err="1"/>
              <a:t>here</a:t>
            </a:r>
            <a:endParaRPr lang="fr-FR" dirty="0"/>
          </a:p>
          <a:p>
            <a:pPr lvl="2"/>
            <a:r>
              <a:rPr lang="fr-FR" dirty="0" err="1"/>
              <a:t>Third</a:t>
            </a:r>
            <a:r>
              <a:rPr lang="fr-FR" dirty="0"/>
              <a:t> </a:t>
            </a:r>
            <a:r>
              <a:rPr lang="fr-FR" dirty="0" err="1"/>
              <a:t>level</a:t>
            </a:r>
            <a:r>
              <a:rPr lang="fr-FR" dirty="0"/>
              <a:t> </a:t>
            </a:r>
            <a:r>
              <a:rPr lang="fr-FR" dirty="0" err="1"/>
              <a:t>here</a:t>
            </a:r>
            <a:endParaRPr lang="fr-FR" dirty="0"/>
          </a:p>
          <a:p>
            <a:pPr lvl="3"/>
            <a:r>
              <a:rPr lang="fr-FR" dirty="0" err="1"/>
              <a:t>Fourth</a:t>
            </a:r>
            <a:r>
              <a:rPr lang="fr-FR" dirty="0"/>
              <a:t> </a:t>
            </a:r>
            <a:r>
              <a:rPr lang="fr-FR" dirty="0" err="1"/>
              <a:t>level</a:t>
            </a:r>
            <a:r>
              <a:rPr lang="fr-FR" dirty="0"/>
              <a:t> </a:t>
            </a:r>
            <a:r>
              <a:rPr lang="fr-FR" dirty="0" err="1"/>
              <a:t>here</a:t>
            </a:r>
            <a:endParaRPr lang="fr-FR" dirty="0"/>
          </a:p>
          <a:p>
            <a:pPr lvl="4"/>
            <a:r>
              <a:rPr lang="fr-FR" dirty="0" err="1"/>
              <a:t>Fifth</a:t>
            </a:r>
            <a:r>
              <a:rPr lang="fr-FR" dirty="0"/>
              <a:t> </a:t>
            </a:r>
            <a:r>
              <a:rPr lang="fr-FR" dirty="0" err="1"/>
              <a:t>level</a:t>
            </a:r>
            <a:r>
              <a:rPr lang="fr-FR" dirty="0"/>
              <a:t> </a:t>
            </a:r>
            <a:r>
              <a:rPr lang="fr-FR" dirty="0" err="1"/>
              <a:t>here</a:t>
            </a:r>
            <a:endParaRPr lang="fr-FR" dirty="0"/>
          </a:p>
        </p:txBody>
      </p:sp>
      <p:sp>
        <p:nvSpPr>
          <p:cNvPr id="8" name="Rectangle 7">
            <a:extLst>
              <a:ext uri="{FF2B5EF4-FFF2-40B4-BE49-F238E27FC236}">
                <a16:creationId xmlns:a16="http://schemas.microsoft.com/office/drawing/2014/main" xmlns="" id="{F9348089-6365-4A17-8C3B-798B4D7DB2CE}"/>
              </a:ext>
            </a:extLst>
          </p:cNvPr>
          <p:cNvSpPr/>
          <p:nvPr userDrawn="1"/>
        </p:nvSpPr>
        <p:spPr>
          <a:xfrm>
            <a:off x="-1319" y="6099735"/>
            <a:ext cx="3687417" cy="79426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BE" dirty="0"/>
              <a:t>DRAFT – NOT FOR CIRCULATION</a:t>
            </a:r>
          </a:p>
        </p:txBody>
      </p:sp>
    </p:spTree>
    <p:extLst>
      <p:ext uri="{BB962C8B-B14F-4D97-AF65-F5344CB8AC3E}">
        <p14:creationId xmlns:p14="http://schemas.microsoft.com/office/powerpoint/2010/main" val="279758844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99512" y="0"/>
            <a:ext cx="7944488" cy="1199513"/>
          </a:xfrm>
          <a:solidFill>
            <a:srgbClr val="D9E4EF"/>
          </a:solidFill>
        </p:spPr>
        <p:txBody>
          <a:bodyPr lIns="360000" tIns="90000">
            <a:normAutofit/>
          </a:bodyPr>
          <a:lstStyle>
            <a:lvl1pPr algn="l">
              <a:lnSpc>
                <a:spcPts val="3120"/>
              </a:lnSpc>
              <a:defRPr sz="3600" b="1" i="0" baseline="0">
                <a:solidFill>
                  <a:srgbClr val="404040"/>
                </a:solidFill>
                <a:latin typeface="Franklin Gothic Medium"/>
                <a:cs typeface="Franklin Gothic Medium"/>
              </a:defRPr>
            </a:lvl1pPr>
          </a:lstStyle>
          <a:p>
            <a:r>
              <a:rPr lang="fr-FR" dirty="0" err="1"/>
              <a:t>Title</a:t>
            </a:r>
            <a:r>
              <a:rPr lang="fr-FR" dirty="0"/>
              <a:t> </a:t>
            </a:r>
            <a:r>
              <a:rPr lang="fr-FR" dirty="0" err="1"/>
              <a:t>here</a:t>
            </a:r>
            <a:r>
              <a:rPr lang="fr-FR" dirty="0"/>
              <a:t> on one line</a:t>
            </a:r>
            <a:br>
              <a:rPr lang="fr-FR" dirty="0"/>
            </a:br>
            <a:r>
              <a:rPr lang="fr-FR" dirty="0"/>
              <a:t>or </a:t>
            </a:r>
            <a:r>
              <a:rPr lang="fr-FR" dirty="0" err="1"/>
              <a:t>two</a:t>
            </a:r>
            <a:r>
              <a:rPr lang="fr-FR" dirty="0"/>
              <a:t> </a:t>
            </a:r>
            <a:r>
              <a:rPr lang="fr-FR" dirty="0" err="1"/>
              <a:t>lines</a:t>
            </a:r>
            <a:r>
              <a:rPr lang="fr-FR" dirty="0"/>
              <a:t> if </a:t>
            </a:r>
            <a:r>
              <a:rPr lang="fr-FR" dirty="0" err="1"/>
              <a:t>needed</a:t>
            </a:r>
            <a:endParaRPr lang="fr-FR" dirty="0"/>
          </a:p>
        </p:txBody>
      </p:sp>
      <p:sp>
        <p:nvSpPr>
          <p:cNvPr id="7" name="Rectangle 6"/>
          <p:cNvSpPr/>
          <p:nvPr userDrawn="1"/>
        </p:nvSpPr>
        <p:spPr>
          <a:xfrm>
            <a:off x="0" y="0"/>
            <a:ext cx="1199513" cy="1199513"/>
          </a:xfrm>
          <a:prstGeom prst="rect">
            <a:avLst/>
          </a:prstGeom>
          <a:solidFill>
            <a:srgbClr val="7FD1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13" name="Espace réservé du numéro de diapositive 5"/>
          <p:cNvSpPr>
            <a:spLocks noGrp="1"/>
          </p:cNvSpPr>
          <p:nvPr/>
        </p:nvSpPr>
        <p:spPr>
          <a:xfrm>
            <a:off x="457200" y="6230597"/>
            <a:ext cx="255639" cy="321480"/>
          </a:xfrm>
          <a:prstGeom prst="rect">
            <a:avLst/>
          </a:prstGeom>
        </p:spPr>
        <p:txBody>
          <a:bodyPr vert="horz" lIns="0" tIns="0" rIns="0" bIns="0" rtlCol="0" anchor="b" anchorCtr="0"/>
          <a:lstStyle>
            <a:defPPr>
              <a:defRPr lang="fr-FR"/>
            </a:defPPr>
            <a:lvl1pPr marL="0" algn="r" defTabSz="457200" rtl="0" eaLnBrk="1" latinLnBrk="0" hangingPunct="1">
              <a:defRPr sz="1100" kern="1200">
                <a:solidFill>
                  <a:srgbClr val="7FA4C8"/>
                </a:solidFill>
                <a:latin typeface="Trebuchet MS"/>
                <a:ea typeface="+mn-ea"/>
                <a:cs typeface="Trebuchet M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1BF150CB-155D-4849-84C7-790899005C3D}" type="slidenum">
              <a:rPr lang="fr-FR" sz="900" smtClean="0">
                <a:solidFill>
                  <a:srgbClr val="C3D3E7"/>
                </a:solidFill>
              </a:rPr>
              <a:pPr algn="l"/>
              <a:t>‹#›</a:t>
            </a:fld>
            <a:endParaRPr lang="fr-FR" sz="900" dirty="0">
              <a:solidFill>
                <a:srgbClr val="C3D3E7"/>
              </a:solidFill>
            </a:endParaRPr>
          </a:p>
        </p:txBody>
      </p:sp>
      <p:sp>
        <p:nvSpPr>
          <p:cNvPr id="11" name="Espace réservé du texte 2"/>
          <p:cNvSpPr>
            <a:spLocks noGrp="1"/>
          </p:cNvSpPr>
          <p:nvPr>
            <p:ph type="body" idx="12" hasCustomPrompt="1"/>
          </p:nvPr>
        </p:nvSpPr>
        <p:spPr>
          <a:xfrm>
            <a:off x="-2755" y="0"/>
            <a:ext cx="1199513" cy="1198800"/>
          </a:xfrm>
        </p:spPr>
        <p:txBody>
          <a:bodyPr tIns="46800" bIns="46800" anchor="ctr" anchorCtr="0">
            <a:normAutofit/>
          </a:bodyPr>
          <a:lstStyle>
            <a:lvl1pPr marL="0" indent="0" algn="ctr">
              <a:lnSpc>
                <a:spcPct val="100000"/>
              </a:lnSpc>
              <a:spcBef>
                <a:spcPts val="0"/>
              </a:spcBef>
              <a:spcAft>
                <a:spcPts val="0"/>
              </a:spcAft>
              <a:buNone/>
              <a:defRPr sz="6000" b="1" i="0">
                <a:solidFill>
                  <a:schemeClr val="bg1"/>
                </a:solidFill>
                <a:latin typeface="Franklin Gothic Medium"/>
                <a:cs typeface="Franklin Gothic Medium"/>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1</a:t>
            </a:r>
          </a:p>
        </p:txBody>
      </p:sp>
      <p:sp>
        <p:nvSpPr>
          <p:cNvPr id="10" name="Espace réservé du texte 4"/>
          <p:cNvSpPr>
            <a:spLocks noGrp="1"/>
          </p:cNvSpPr>
          <p:nvPr>
            <p:ph type="body" sz="quarter" idx="14" hasCustomPrompt="1"/>
          </p:nvPr>
        </p:nvSpPr>
        <p:spPr>
          <a:xfrm>
            <a:off x="448511" y="1600200"/>
            <a:ext cx="4047289" cy="4484051"/>
          </a:xfrm>
        </p:spPr>
        <p:txBody>
          <a:bodyPr lIns="0" tIns="0" rIns="0" bIns="0" anchor="t" anchorCtr="0"/>
          <a:lstStyle>
            <a:lvl1pPr>
              <a:lnSpc>
                <a:spcPts val="2440"/>
              </a:lnSpc>
              <a:spcBef>
                <a:spcPts val="1200"/>
              </a:spcBef>
              <a:spcAft>
                <a:spcPts val="0"/>
              </a:spcAft>
              <a:buClr>
                <a:srgbClr val="00A5DB"/>
              </a:buClr>
              <a:buSzPct val="100000"/>
              <a:defRPr sz="2800" baseline="0">
                <a:solidFill>
                  <a:srgbClr val="404040"/>
                </a:solidFill>
              </a:defRPr>
            </a:lvl1pPr>
            <a:lvl2pPr marL="633600" indent="-285750">
              <a:lnSpc>
                <a:spcPts val="2140"/>
              </a:lnSpc>
              <a:spcBef>
                <a:spcPts val="1272"/>
              </a:spcBef>
              <a:spcAft>
                <a:spcPts val="0"/>
              </a:spcAft>
              <a:buClr>
                <a:srgbClr val="00A5DB"/>
              </a:buClr>
              <a:buSzPct val="70000"/>
              <a:buFontTx/>
              <a:buBlip>
                <a:blip r:embed="rId2"/>
              </a:buBlip>
              <a:defRPr sz="2400">
                <a:solidFill>
                  <a:srgbClr val="404040"/>
                </a:solidFill>
              </a:defRPr>
            </a:lvl2pPr>
            <a:lvl3pPr marL="846000" indent="-228600">
              <a:lnSpc>
                <a:spcPts val="1840"/>
              </a:lnSpc>
              <a:spcBef>
                <a:spcPts val="1224"/>
              </a:spcBef>
              <a:spcAft>
                <a:spcPts val="0"/>
              </a:spcAft>
              <a:buClr>
                <a:srgbClr val="00A5DB"/>
              </a:buClr>
              <a:buSzPct val="70000"/>
              <a:buFontTx/>
              <a:buBlip>
                <a:blip r:embed="rId2"/>
              </a:buBlip>
              <a:defRPr sz="2000">
                <a:solidFill>
                  <a:srgbClr val="404040"/>
                </a:solidFill>
              </a:defRPr>
            </a:lvl3pPr>
            <a:lvl4pPr marL="1062000" indent="-228600">
              <a:lnSpc>
                <a:spcPts val="1640"/>
              </a:lnSpc>
              <a:spcBef>
                <a:spcPts val="1200"/>
              </a:spcBef>
              <a:spcAft>
                <a:spcPts val="0"/>
              </a:spcAft>
              <a:buClr>
                <a:srgbClr val="00A5DB"/>
              </a:buClr>
              <a:buSzPct val="70000"/>
              <a:buFontTx/>
              <a:buBlip>
                <a:blip r:embed="rId2"/>
              </a:buBlip>
              <a:defRPr sz="1800">
                <a:solidFill>
                  <a:srgbClr val="404040"/>
                </a:solidFill>
              </a:defRPr>
            </a:lvl4pPr>
            <a:lvl5pPr marL="1303200" indent="-228600">
              <a:lnSpc>
                <a:spcPts val="1540"/>
              </a:lnSpc>
              <a:spcBef>
                <a:spcPts val="1080"/>
              </a:spcBef>
              <a:spcAft>
                <a:spcPts val="0"/>
              </a:spcAft>
              <a:buClr>
                <a:srgbClr val="00A5DB"/>
              </a:buClr>
              <a:buSzPct val="70000"/>
              <a:buFontTx/>
              <a:buBlip>
                <a:blip r:embed="rId2"/>
              </a:buBlip>
              <a:defRPr sz="1600">
                <a:solidFill>
                  <a:srgbClr val="404040"/>
                </a:solidFill>
              </a:defRPr>
            </a:lvl5pPr>
          </a:lstStyle>
          <a:p>
            <a:pPr lvl="0"/>
            <a:r>
              <a:rPr lang="fr-FR" dirty="0"/>
              <a:t>First </a:t>
            </a:r>
            <a:r>
              <a:rPr lang="fr-FR" dirty="0" err="1"/>
              <a:t>level</a:t>
            </a:r>
            <a:r>
              <a:rPr lang="fr-FR" dirty="0"/>
              <a:t> </a:t>
            </a:r>
            <a:r>
              <a:rPr lang="fr-FR" dirty="0" err="1"/>
              <a:t>here</a:t>
            </a:r>
            <a:endParaRPr lang="fr-FR" dirty="0"/>
          </a:p>
          <a:p>
            <a:pPr lvl="1"/>
            <a:r>
              <a:rPr lang="fr-FR" dirty="0"/>
              <a:t>Second </a:t>
            </a:r>
            <a:r>
              <a:rPr lang="fr-FR" dirty="0" err="1"/>
              <a:t>level</a:t>
            </a:r>
            <a:r>
              <a:rPr lang="fr-FR" dirty="0"/>
              <a:t> </a:t>
            </a:r>
            <a:r>
              <a:rPr lang="fr-FR" dirty="0" err="1"/>
              <a:t>here</a:t>
            </a:r>
            <a:endParaRPr lang="fr-FR" dirty="0"/>
          </a:p>
          <a:p>
            <a:pPr lvl="2"/>
            <a:r>
              <a:rPr lang="fr-FR" dirty="0" err="1"/>
              <a:t>Third</a:t>
            </a:r>
            <a:r>
              <a:rPr lang="fr-FR" dirty="0"/>
              <a:t> </a:t>
            </a:r>
            <a:r>
              <a:rPr lang="fr-FR" dirty="0" err="1"/>
              <a:t>level</a:t>
            </a:r>
            <a:r>
              <a:rPr lang="fr-FR" dirty="0"/>
              <a:t> </a:t>
            </a:r>
            <a:r>
              <a:rPr lang="fr-FR" dirty="0" err="1"/>
              <a:t>here</a:t>
            </a:r>
            <a:endParaRPr lang="fr-FR" dirty="0"/>
          </a:p>
          <a:p>
            <a:pPr lvl="3"/>
            <a:r>
              <a:rPr lang="fr-FR" dirty="0" err="1"/>
              <a:t>Fourth</a:t>
            </a:r>
            <a:r>
              <a:rPr lang="fr-FR" dirty="0"/>
              <a:t> </a:t>
            </a:r>
            <a:r>
              <a:rPr lang="fr-FR" dirty="0" err="1"/>
              <a:t>level</a:t>
            </a:r>
            <a:r>
              <a:rPr lang="fr-FR" dirty="0"/>
              <a:t> </a:t>
            </a:r>
            <a:r>
              <a:rPr lang="fr-FR" dirty="0" err="1"/>
              <a:t>here</a:t>
            </a:r>
            <a:endParaRPr lang="fr-FR" dirty="0"/>
          </a:p>
          <a:p>
            <a:pPr lvl="4"/>
            <a:r>
              <a:rPr lang="fr-FR" dirty="0" err="1"/>
              <a:t>Fifth</a:t>
            </a:r>
            <a:r>
              <a:rPr lang="fr-FR" dirty="0"/>
              <a:t> </a:t>
            </a:r>
            <a:r>
              <a:rPr lang="fr-FR" dirty="0" err="1"/>
              <a:t>level</a:t>
            </a:r>
            <a:r>
              <a:rPr lang="fr-FR" dirty="0"/>
              <a:t> </a:t>
            </a:r>
            <a:r>
              <a:rPr lang="fr-FR" dirty="0" err="1"/>
              <a:t>here</a:t>
            </a:r>
            <a:endParaRPr lang="fr-FR" dirty="0"/>
          </a:p>
        </p:txBody>
      </p:sp>
      <p:sp>
        <p:nvSpPr>
          <p:cNvPr id="9" name="Espace réservé du texte 4"/>
          <p:cNvSpPr>
            <a:spLocks noGrp="1"/>
          </p:cNvSpPr>
          <p:nvPr>
            <p:ph type="body" sz="quarter" idx="17" hasCustomPrompt="1"/>
          </p:nvPr>
        </p:nvSpPr>
        <p:spPr>
          <a:xfrm>
            <a:off x="4635319" y="1600200"/>
            <a:ext cx="4047289" cy="4484051"/>
          </a:xfrm>
        </p:spPr>
        <p:txBody>
          <a:bodyPr lIns="0" tIns="0" rIns="0" bIns="0" anchor="t" anchorCtr="0"/>
          <a:lstStyle>
            <a:lvl1pPr>
              <a:lnSpc>
                <a:spcPts val="2440"/>
              </a:lnSpc>
              <a:spcBef>
                <a:spcPts val="1200"/>
              </a:spcBef>
              <a:spcAft>
                <a:spcPts val="0"/>
              </a:spcAft>
              <a:buClr>
                <a:srgbClr val="00A5DB"/>
              </a:buClr>
              <a:buSzPct val="100000"/>
              <a:defRPr sz="2800" baseline="0">
                <a:solidFill>
                  <a:srgbClr val="404040"/>
                </a:solidFill>
              </a:defRPr>
            </a:lvl1pPr>
            <a:lvl2pPr marL="633600" indent="-285750">
              <a:lnSpc>
                <a:spcPts val="2140"/>
              </a:lnSpc>
              <a:spcBef>
                <a:spcPts val="1272"/>
              </a:spcBef>
              <a:spcAft>
                <a:spcPts val="0"/>
              </a:spcAft>
              <a:buClr>
                <a:srgbClr val="00A5DB"/>
              </a:buClr>
              <a:buSzPct val="70000"/>
              <a:buFontTx/>
              <a:buBlip>
                <a:blip r:embed="rId2"/>
              </a:buBlip>
              <a:defRPr sz="2400">
                <a:solidFill>
                  <a:srgbClr val="404040"/>
                </a:solidFill>
              </a:defRPr>
            </a:lvl2pPr>
            <a:lvl3pPr marL="846000" indent="-228600">
              <a:lnSpc>
                <a:spcPts val="1840"/>
              </a:lnSpc>
              <a:spcBef>
                <a:spcPts val="1224"/>
              </a:spcBef>
              <a:spcAft>
                <a:spcPts val="0"/>
              </a:spcAft>
              <a:buClr>
                <a:srgbClr val="00A5DB"/>
              </a:buClr>
              <a:buSzPct val="70000"/>
              <a:buFontTx/>
              <a:buBlip>
                <a:blip r:embed="rId2"/>
              </a:buBlip>
              <a:defRPr sz="2000">
                <a:solidFill>
                  <a:srgbClr val="404040"/>
                </a:solidFill>
              </a:defRPr>
            </a:lvl3pPr>
            <a:lvl4pPr marL="1062000" indent="-228600">
              <a:lnSpc>
                <a:spcPts val="1640"/>
              </a:lnSpc>
              <a:spcBef>
                <a:spcPts val="1200"/>
              </a:spcBef>
              <a:spcAft>
                <a:spcPts val="0"/>
              </a:spcAft>
              <a:buClr>
                <a:srgbClr val="00A5DB"/>
              </a:buClr>
              <a:buSzPct val="70000"/>
              <a:buFontTx/>
              <a:buBlip>
                <a:blip r:embed="rId2"/>
              </a:buBlip>
              <a:defRPr sz="1800">
                <a:solidFill>
                  <a:srgbClr val="404040"/>
                </a:solidFill>
              </a:defRPr>
            </a:lvl4pPr>
            <a:lvl5pPr marL="1303200" indent="-228600">
              <a:lnSpc>
                <a:spcPts val="1540"/>
              </a:lnSpc>
              <a:spcBef>
                <a:spcPts val="1080"/>
              </a:spcBef>
              <a:spcAft>
                <a:spcPts val="0"/>
              </a:spcAft>
              <a:buClr>
                <a:srgbClr val="00A5DB"/>
              </a:buClr>
              <a:buSzPct val="70000"/>
              <a:buFontTx/>
              <a:buBlip>
                <a:blip r:embed="rId2"/>
              </a:buBlip>
              <a:defRPr sz="1600">
                <a:solidFill>
                  <a:srgbClr val="404040"/>
                </a:solidFill>
              </a:defRPr>
            </a:lvl5pPr>
          </a:lstStyle>
          <a:p>
            <a:pPr lvl="0"/>
            <a:r>
              <a:rPr lang="fr-FR" dirty="0"/>
              <a:t>First </a:t>
            </a:r>
            <a:r>
              <a:rPr lang="fr-FR" dirty="0" err="1"/>
              <a:t>level</a:t>
            </a:r>
            <a:r>
              <a:rPr lang="fr-FR" dirty="0"/>
              <a:t> </a:t>
            </a:r>
            <a:r>
              <a:rPr lang="fr-FR" dirty="0" err="1"/>
              <a:t>here</a:t>
            </a:r>
            <a:endParaRPr lang="fr-FR" dirty="0"/>
          </a:p>
          <a:p>
            <a:pPr lvl="1"/>
            <a:r>
              <a:rPr lang="fr-FR" dirty="0"/>
              <a:t>Second </a:t>
            </a:r>
            <a:r>
              <a:rPr lang="fr-FR" dirty="0" err="1"/>
              <a:t>level</a:t>
            </a:r>
            <a:r>
              <a:rPr lang="fr-FR" dirty="0"/>
              <a:t> </a:t>
            </a:r>
            <a:r>
              <a:rPr lang="fr-FR" dirty="0" err="1"/>
              <a:t>here</a:t>
            </a:r>
            <a:endParaRPr lang="fr-FR" dirty="0"/>
          </a:p>
          <a:p>
            <a:pPr lvl="2"/>
            <a:r>
              <a:rPr lang="fr-FR" dirty="0" err="1"/>
              <a:t>Third</a:t>
            </a:r>
            <a:r>
              <a:rPr lang="fr-FR" dirty="0"/>
              <a:t> </a:t>
            </a:r>
            <a:r>
              <a:rPr lang="fr-FR" dirty="0" err="1"/>
              <a:t>level</a:t>
            </a:r>
            <a:r>
              <a:rPr lang="fr-FR" dirty="0"/>
              <a:t> </a:t>
            </a:r>
            <a:r>
              <a:rPr lang="fr-FR" dirty="0" err="1"/>
              <a:t>here</a:t>
            </a:r>
            <a:endParaRPr lang="fr-FR" dirty="0"/>
          </a:p>
          <a:p>
            <a:pPr lvl="3"/>
            <a:r>
              <a:rPr lang="fr-FR" dirty="0" err="1"/>
              <a:t>Fourth</a:t>
            </a:r>
            <a:r>
              <a:rPr lang="fr-FR" dirty="0"/>
              <a:t> </a:t>
            </a:r>
            <a:r>
              <a:rPr lang="fr-FR" dirty="0" err="1"/>
              <a:t>level</a:t>
            </a:r>
            <a:r>
              <a:rPr lang="fr-FR" dirty="0"/>
              <a:t> </a:t>
            </a:r>
            <a:r>
              <a:rPr lang="fr-FR" dirty="0" err="1"/>
              <a:t>here</a:t>
            </a:r>
            <a:endParaRPr lang="fr-FR" dirty="0"/>
          </a:p>
          <a:p>
            <a:pPr lvl="4"/>
            <a:r>
              <a:rPr lang="fr-FR" dirty="0" err="1"/>
              <a:t>Fifth</a:t>
            </a:r>
            <a:r>
              <a:rPr lang="fr-FR" dirty="0"/>
              <a:t> </a:t>
            </a:r>
            <a:r>
              <a:rPr lang="fr-FR" dirty="0" err="1"/>
              <a:t>level</a:t>
            </a:r>
            <a:r>
              <a:rPr lang="fr-FR" dirty="0"/>
              <a:t> </a:t>
            </a:r>
            <a:r>
              <a:rPr lang="fr-FR" dirty="0" err="1"/>
              <a:t>here</a:t>
            </a:r>
            <a:endParaRPr lang="fr-FR" dirty="0"/>
          </a:p>
        </p:txBody>
      </p:sp>
      <p:pic>
        <p:nvPicPr>
          <p:cNvPr id="8" name="Εικόνα 7">
            <a:extLst>
              <a:ext uri="{FF2B5EF4-FFF2-40B4-BE49-F238E27FC236}">
                <a16:creationId xmlns:a16="http://schemas.microsoft.com/office/drawing/2014/main" xmlns="" id="{94AA787B-29AE-4B9B-99FD-D448CBE1439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1599" y="6126162"/>
            <a:ext cx="2035727" cy="710455"/>
          </a:xfrm>
          <a:prstGeom prst="rect">
            <a:avLst/>
          </a:prstGeom>
        </p:spPr>
      </p:pic>
    </p:spTree>
    <p:extLst>
      <p:ext uri="{BB962C8B-B14F-4D97-AF65-F5344CB8AC3E}">
        <p14:creationId xmlns:p14="http://schemas.microsoft.com/office/powerpoint/2010/main" val="4267205639"/>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99512" y="0"/>
            <a:ext cx="7944488" cy="1199513"/>
          </a:xfrm>
          <a:solidFill>
            <a:srgbClr val="D9E4EF"/>
          </a:solidFill>
        </p:spPr>
        <p:txBody>
          <a:bodyPr lIns="360000" tIns="90000">
            <a:normAutofit/>
          </a:bodyPr>
          <a:lstStyle>
            <a:lvl1pPr algn="l">
              <a:lnSpc>
                <a:spcPts val="3120"/>
              </a:lnSpc>
              <a:defRPr sz="3600" b="1" i="0" baseline="0">
                <a:solidFill>
                  <a:srgbClr val="404040"/>
                </a:solidFill>
                <a:latin typeface="Franklin Gothic Medium"/>
                <a:cs typeface="Franklin Gothic Medium"/>
              </a:defRPr>
            </a:lvl1pPr>
          </a:lstStyle>
          <a:p>
            <a:r>
              <a:rPr lang="fr-FR" dirty="0" err="1"/>
              <a:t>Title</a:t>
            </a:r>
            <a:r>
              <a:rPr lang="fr-FR" dirty="0"/>
              <a:t> </a:t>
            </a:r>
            <a:r>
              <a:rPr lang="fr-FR" dirty="0" err="1"/>
              <a:t>here</a:t>
            </a:r>
            <a:r>
              <a:rPr lang="fr-FR" dirty="0"/>
              <a:t> on one line</a:t>
            </a:r>
            <a:br>
              <a:rPr lang="fr-FR" dirty="0"/>
            </a:br>
            <a:r>
              <a:rPr lang="fr-FR" dirty="0"/>
              <a:t>or </a:t>
            </a:r>
            <a:r>
              <a:rPr lang="fr-FR" dirty="0" err="1"/>
              <a:t>two</a:t>
            </a:r>
            <a:r>
              <a:rPr lang="fr-FR" dirty="0"/>
              <a:t> </a:t>
            </a:r>
            <a:r>
              <a:rPr lang="fr-FR" dirty="0" err="1"/>
              <a:t>lines</a:t>
            </a:r>
            <a:r>
              <a:rPr lang="fr-FR" dirty="0"/>
              <a:t> if </a:t>
            </a:r>
            <a:r>
              <a:rPr lang="fr-FR" dirty="0" err="1"/>
              <a:t>needed</a:t>
            </a:r>
            <a:endParaRPr lang="fr-FR" dirty="0"/>
          </a:p>
        </p:txBody>
      </p:sp>
      <p:sp>
        <p:nvSpPr>
          <p:cNvPr id="7" name="Rectangle 6"/>
          <p:cNvSpPr/>
          <p:nvPr userDrawn="1"/>
        </p:nvSpPr>
        <p:spPr>
          <a:xfrm>
            <a:off x="0" y="0"/>
            <a:ext cx="1199513" cy="1199513"/>
          </a:xfrm>
          <a:prstGeom prst="rect">
            <a:avLst/>
          </a:prstGeom>
          <a:solidFill>
            <a:srgbClr val="7FD1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13" name="Espace réservé du numéro de diapositive 5"/>
          <p:cNvSpPr>
            <a:spLocks noGrp="1"/>
          </p:cNvSpPr>
          <p:nvPr/>
        </p:nvSpPr>
        <p:spPr>
          <a:xfrm>
            <a:off x="457200" y="6230597"/>
            <a:ext cx="255639" cy="321480"/>
          </a:xfrm>
          <a:prstGeom prst="rect">
            <a:avLst/>
          </a:prstGeom>
        </p:spPr>
        <p:txBody>
          <a:bodyPr vert="horz" lIns="0" tIns="0" rIns="0" bIns="0" rtlCol="0" anchor="b" anchorCtr="0"/>
          <a:lstStyle>
            <a:defPPr>
              <a:defRPr lang="fr-FR"/>
            </a:defPPr>
            <a:lvl1pPr marL="0" algn="r" defTabSz="457200" rtl="0" eaLnBrk="1" latinLnBrk="0" hangingPunct="1">
              <a:defRPr sz="1100" kern="1200">
                <a:solidFill>
                  <a:srgbClr val="7FA4C8"/>
                </a:solidFill>
                <a:latin typeface="Trebuchet MS"/>
                <a:ea typeface="+mn-ea"/>
                <a:cs typeface="Trebuchet M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1BF150CB-155D-4849-84C7-790899005C3D}" type="slidenum">
              <a:rPr lang="fr-FR" sz="900" smtClean="0">
                <a:solidFill>
                  <a:srgbClr val="C3D3E7"/>
                </a:solidFill>
              </a:rPr>
              <a:pPr algn="l"/>
              <a:t>‹#›</a:t>
            </a:fld>
            <a:endParaRPr lang="fr-FR" sz="900" dirty="0">
              <a:solidFill>
                <a:srgbClr val="C3D3E7"/>
              </a:solidFill>
            </a:endParaRPr>
          </a:p>
        </p:txBody>
      </p:sp>
      <p:sp>
        <p:nvSpPr>
          <p:cNvPr id="11" name="Espace réservé du texte 2"/>
          <p:cNvSpPr>
            <a:spLocks noGrp="1"/>
          </p:cNvSpPr>
          <p:nvPr>
            <p:ph type="body" idx="12" hasCustomPrompt="1"/>
          </p:nvPr>
        </p:nvSpPr>
        <p:spPr>
          <a:xfrm>
            <a:off x="-2755" y="0"/>
            <a:ext cx="1199513" cy="1198800"/>
          </a:xfrm>
        </p:spPr>
        <p:txBody>
          <a:bodyPr tIns="46800" bIns="46800" anchor="ctr" anchorCtr="0">
            <a:normAutofit/>
          </a:bodyPr>
          <a:lstStyle>
            <a:lvl1pPr marL="0" indent="0" algn="ctr">
              <a:lnSpc>
                <a:spcPct val="100000"/>
              </a:lnSpc>
              <a:spcBef>
                <a:spcPts val="0"/>
              </a:spcBef>
              <a:spcAft>
                <a:spcPts val="0"/>
              </a:spcAft>
              <a:buNone/>
              <a:defRPr sz="6000" b="1" i="0">
                <a:solidFill>
                  <a:schemeClr val="bg1"/>
                </a:solidFill>
                <a:latin typeface="Franklin Gothic Medium"/>
                <a:cs typeface="Franklin Gothic Medium"/>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1</a:t>
            </a:r>
          </a:p>
        </p:txBody>
      </p:sp>
      <p:sp>
        <p:nvSpPr>
          <p:cNvPr id="10" name="Espace réservé du texte 2"/>
          <p:cNvSpPr>
            <a:spLocks noGrp="1"/>
          </p:cNvSpPr>
          <p:nvPr>
            <p:ph type="body" idx="1" hasCustomPrompt="1"/>
          </p:nvPr>
        </p:nvSpPr>
        <p:spPr>
          <a:xfrm>
            <a:off x="457200" y="1423815"/>
            <a:ext cx="4040188" cy="751060"/>
          </a:xfrm>
        </p:spPr>
        <p:txBody>
          <a:bodyPr lIns="0" anchor="b">
            <a:normAutofit/>
          </a:bodyPr>
          <a:lstStyle>
            <a:lvl1pPr marL="0" indent="0">
              <a:lnSpc>
                <a:spcPts val="2540"/>
              </a:lnSpc>
              <a:buNone/>
              <a:defRPr sz="2400" b="1" baseline="0">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a:t>Subtitle</a:t>
            </a:r>
            <a:r>
              <a:rPr lang="fr-FR" dirty="0"/>
              <a:t> </a:t>
            </a:r>
            <a:r>
              <a:rPr lang="fr-FR" dirty="0" err="1"/>
              <a:t>here</a:t>
            </a:r>
            <a:r>
              <a:rPr lang="fr-FR" dirty="0"/>
              <a:t> on one line</a:t>
            </a:r>
            <a:br>
              <a:rPr lang="fr-FR" dirty="0"/>
            </a:br>
            <a:r>
              <a:rPr lang="fr-FR" dirty="0"/>
              <a:t>or </a:t>
            </a:r>
            <a:r>
              <a:rPr lang="fr-FR" dirty="0" err="1"/>
              <a:t>two</a:t>
            </a:r>
            <a:r>
              <a:rPr lang="fr-FR" dirty="0"/>
              <a:t> </a:t>
            </a:r>
            <a:r>
              <a:rPr lang="fr-FR" dirty="0" err="1"/>
              <a:t>lines</a:t>
            </a:r>
            <a:r>
              <a:rPr lang="fr-FR" dirty="0"/>
              <a:t> if </a:t>
            </a:r>
            <a:r>
              <a:rPr lang="fr-FR" dirty="0" err="1"/>
              <a:t>needed</a:t>
            </a:r>
            <a:endParaRPr lang="fr-FR" dirty="0"/>
          </a:p>
        </p:txBody>
      </p:sp>
      <p:sp>
        <p:nvSpPr>
          <p:cNvPr id="14" name="Espace réservé du texte 4"/>
          <p:cNvSpPr>
            <a:spLocks noGrp="1"/>
          </p:cNvSpPr>
          <p:nvPr>
            <p:ph type="body" sz="quarter" idx="3" hasCustomPrompt="1"/>
          </p:nvPr>
        </p:nvSpPr>
        <p:spPr>
          <a:xfrm>
            <a:off x="4645025" y="1423815"/>
            <a:ext cx="4041775" cy="751060"/>
          </a:xfrm>
        </p:spPr>
        <p:txBody>
          <a:bodyPr lIns="0" anchor="b">
            <a:spAutoFit/>
          </a:bodyPr>
          <a:lstStyle>
            <a:lvl1pPr marL="0" indent="0">
              <a:lnSpc>
                <a:spcPts val="2540"/>
              </a:lnSpc>
              <a:buNone/>
              <a:defRPr sz="24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a:t>Subtitle</a:t>
            </a:r>
            <a:r>
              <a:rPr lang="fr-FR" dirty="0"/>
              <a:t> </a:t>
            </a:r>
            <a:r>
              <a:rPr lang="fr-FR" dirty="0" err="1"/>
              <a:t>here</a:t>
            </a:r>
            <a:r>
              <a:rPr lang="fr-FR" dirty="0"/>
              <a:t> on one line</a:t>
            </a:r>
            <a:br>
              <a:rPr lang="fr-FR" dirty="0"/>
            </a:br>
            <a:r>
              <a:rPr lang="fr-FR" dirty="0"/>
              <a:t>or </a:t>
            </a:r>
            <a:r>
              <a:rPr lang="fr-FR" dirty="0" err="1"/>
              <a:t>two</a:t>
            </a:r>
            <a:r>
              <a:rPr lang="fr-FR" dirty="0"/>
              <a:t> </a:t>
            </a:r>
            <a:r>
              <a:rPr lang="fr-FR" dirty="0" err="1"/>
              <a:t>lines</a:t>
            </a:r>
            <a:r>
              <a:rPr lang="fr-FR" dirty="0"/>
              <a:t> if </a:t>
            </a:r>
            <a:r>
              <a:rPr lang="fr-FR" dirty="0" err="1"/>
              <a:t>needed</a:t>
            </a:r>
            <a:endParaRPr lang="fr-FR" dirty="0"/>
          </a:p>
        </p:txBody>
      </p:sp>
      <p:sp>
        <p:nvSpPr>
          <p:cNvPr id="18" name="Espace réservé du texte 4"/>
          <p:cNvSpPr>
            <a:spLocks noGrp="1"/>
          </p:cNvSpPr>
          <p:nvPr>
            <p:ph type="body" sz="quarter" idx="16" hasCustomPrompt="1"/>
          </p:nvPr>
        </p:nvSpPr>
        <p:spPr>
          <a:xfrm>
            <a:off x="450099" y="2362199"/>
            <a:ext cx="4047289" cy="3763963"/>
          </a:xfrm>
        </p:spPr>
        <p:txBody>
          <a:bodyPr lIns="0" tIns="0" rIns="0" bIns="0" anchor="t" anchorCtr="0"/>
          <a:lstStyle>
            <a:lvl1pPr>
              <a:lnSpc>
                <a:spcPts val="2340"/>
              </a:lnSpc>
              <a:spcBef>
                <a:spcPts val="1200"/>
              </a:spcBef>
              <a:spcAft>
                <a:spcPts val="0"/>
              </a:spcAft>
              <a:buClr>
                <a:srgbClr val="00A5DB"/>
              </a:buClr>
              <a:buSzPct val="100000"/>
              <a:defRPr sz="2400" baseline="0">
                <a:solidFill>
                  <a:srgbClr val="404040"/>
                </a:solidFill>
              </a:defRPr>
            </a:lvl1pPr>
            <a:lvl2pPr marL="633600" indent="-285750">
              <a:lnSpc>
                <a:spcPts val="2040"/>
              </a:lnSpc>
              <a:spcBef>
                <a:spcPts val="1272"/>
              </a:spcBef>
              <a:spcAft>
                <a:spcPts val="0"/>
              </a:spcAft>
              <a:buClr>
                <a:srgbClr val="7FD1EC"/>
              </a:buClr>
              <a:buSzPct val="70000"/>
              <a:buFontTx/>
              <a:buBlip>
                <a:blip r:embed="rId2"/>
              </a:buBlip>
              <a:defRPr sz="2200" baseline="0">
                <a:solidFill>
                  <a:srgbClr val="404040"/>
                </a:solidFill>
              </a:defRPr>
            </a:lvl2pPr>
            <a:lvl3pPr marL="846000" indent="-228600">
              <a:lnSpc>
                <a:spcPts val="1840"/>
              </a:lnSpc>
              <a:spcBef>
                <a:spcPts val="1224"/>
              </a:spcBef>
              <a:spcAft>
                <a:spcPts val="0"/>
              </a:spcAft>
              <a:buClr>
                <a:srgbClr val="7FD1EC"/>
              </a:buClr>
              <a:buSzPct val="70000"/>
              <a:buFontTx/>
              <a:buBlip>
                <a:blip r:embed="rId2"/>
              </a:buBlip>
              <a:defRPr sz="2000">
                <a:solidFill>
                  <a:srgbClr val="404040"/>
                </a:solidFill>
              </a:defRPr>
            </a:lvl3pPr>
            <a:lvl4pPr marL="1062000" indent="-228600">
              <a:lnSpc>
                <a:spcPts val="1640"/>
              </a:lnSpc>
              <a:spcBef>
                <a:spcPts val="1200"/>
              </a:spcBef>
              <a:spcAft>
                <a:spcPts val="0"/>
              </a:spcAft>
              <a:buClr>
                <a:srgbClr val="7FD1EC"/>
              </a:buClr>
              <a:buSzPct val="70000"/>
              <a:buFontTx/>
              <a:buBlip>
                <a:blip r:embed="rId2"/>
              </a:buBlip>
              <a:defRPr sz="1800">
                <a:solidFill>
                  <a:srgbClr val="404040"/>
                </a:solidFill>
              </a:defRPr>
            </a:lvl4pPr>
            <a:lvl5pPr marL="1303200" indent="-228600">
              <a:lnSpc>
                <a:spcPts val="1540"/>
              </a:lnSpc>
              <a:spcBef>
                <a:spcPts val="1080"/>
              </a:spcBef>
              <a:spcAft>
                <a:spcPts val="0"/>
              </a:spcAft>
              <a:buClr>
                <a:srgbClr val="7FD1EC"/>
              </a:buClr>
              <a:buSzPct val="70000"/>
              <a:buFontTx/>
              <a:buBlip>
                <a:blip r:embed="rId2"/>
              </a:buBlip>
              <a:defRPr sz="1600" baseline="0">
                <a:solidFill>
                  <a:srgbClr val="404040"/>
                </a:solidFill>
              </a:defRPr>
            </a:lvl5pPr>
          </a:lstStyle>
          <a:p>
            <a:pPr lvl="0"/>
            <a:r>
              <a:rPr lang="fr-FR" dirty="0"/>
              <a:t>First </a:t>
            </a:r>
            <a:r>
              <a:rPr lang="fr-FR" dirty="0" err="1"/>
              <a:t>level</a:t>
            </a:r>
            <a:r>
              <a:rPr lang="fr-FR" dirty="0"/>
              <a:t> </a:t>
            </a:r>
            <a:r>
              <a:rPr lang="fr-FR" dirty="0" err="1"/>
              <a:t>here</a:t>
            </a:r>
            <a:endParaRPr lang="fr-FR" dirty="0"/>
          </a:p>
          <a:p>
            <a:pPr lvl="1"/>
            <a:r>
              <a:rPr lang="fr-FR" dirty="0"/>
              <a:t>Second </a:t>
            </a:r>
            <a:r>
              <a:rPr lang="fr-FR" dirty="0" err="1"/>
              <a:t>level</a:t>
            </a:r>
            <a:r>
              <a:rPr lang="fr-FR" dirty="0"/>
              <a:t> </a:t>
            </a:r>
            <a:r>
              <a:rPr lang="fr-FR" dirty="0" err="1"/>
              <a:t>here</a:t>
            </a:r>
            <a:endParaRPr lang="fr-FR" dirty="0"/>
          </a:p>
          <a:p>
            <a:pPr lvl="2"/>
            <a:r>
              <a:rPr lang="fr-FR" dirty="0" err="1"/>
              <a:t>Third</a:t>
            </a:r>
            <a:r>
              <a:rPr lang="fr-FR" dirty="0"/>
              <a:t> </a:t>
            </a:r>
            <a:r>
              <a:rPr lang="fr-FR" dirty="0" err="1"/>
              <a:t>level</a:t>
            </a:r>
            <a:r>
              <a:rPr lang="fr-FR" dirty="0"/>
              <a:t> </a:t>
            </a:r>
            <a:r>
              <a:rPr lang="fr-FR" dirty="0" err="1"/>
              <a:t>here</a:t>
            </a:r>
            <a:endParaRPr lang="fr-FR" dirty="0"/>
          </a:p>
          <a:p>
            <a:pPr lvl="3"/>
            <a:r>
              <a:rPr lang="fr-FR" dirty="0" err="1"/>
              <a:t>Fourth</a:t>
            </a:r>
            <a:r>
              <a:rPr lang="fr-FR" dirty="0"/>
              <a:t> </a:t>
            </a:r>
            <a:r>
              <a:rPr lang="fr-FR" dirty="0" err="1"/>
              <a:t>level</a:t>
            </a:r>
            <a:r>
              <a:rPr lang="fr-FR" dirty="0"/>
              <a:t> </a:t>
            </a:r>
            <a:r>
              <a:rPr lang="fr-FR" dirty="0" err="1"/>
              <a:t>here</a:t>
            </a:r>
            <a:endParaRPr lang="fr-FR" dirty="0"/>
          </a:p>
          <a:p>
            <a:pPr lvl="4"/>
            <a:r>
              <a:rPr lang="fr-FR" dirty="0" err="1"/>
              <a:t>Fifth</a:t>
            </a:r>
            <a:r>
              <a:rPr lang="fr-FR" dirty="0"/>
              <a:t> </a:t>
            </a:r>
            <a:r>
              <a:rPr lang="fr-FR" dirty="0" err="1"/>
              <a:t>level</a:t>
            </a:r>
            <a:r>
              <a:rPr lang="fr-FR" dirty="0"/>
              <a:t> </a:t>
            </a:r>
            <a:r>
              <a:rPr lang="fr-FR" dirty="0" err="1"/>
              <a:t>here</a:t>
            </a:r>
            <a:endParaRPr lang="fr-FR" dirty="0"/>
          </a:p>
        </p:txBody>
      </p:sp>
      <p:sp>
        <p:nvSpPr>
          <p:cNvPr id="16" name="Espace réservé du texte 4"/>
          <p:cNvSpPr>
            <a:spLocks noGrp="1"/>
          </p:cNvSpPr>
          <p:nvPr>
            <p:ph type="body" sz="quarter" idx="18" hasCustomPrompt="1"/>
          </p:nvPr>
        </p:nvSpPr>
        <p:spPr>
          <a:xfrm>
            <a:off x="4639511" y="2362199"/>
            <a:ext cx="4047289" cy="3763963"/>
          </a:xfrm>
        </p:spPr>
        <p:txBody>
          <a:bodyPr lIns="0" tIns="0" rIns="0" bIns="0" anchor="t" anchorCtr="0"/>
          <a:lstStyle>
            <a:lvl1pPr>
              <a:lnSpc>
                <a:spcPts val="2340"/>
              </a:lnSpc>
              <a:spcBef>
                <a:spcPts val="1200"/>
              </a:spcBef>
              <a:spcAft>
                <a:spcPts val="0"/>
              </a:spcAft>
              <a:buClr>
                <a:srgbClr val="00A5DB"/>
              </a:buClr>
              <a:buSzPct val="100000"/>
              <a:defRPr sz="2400" baseline="0">
                <a:solidFill>
                  <a:srgbClr val="404040"/>
                </a:solidFill>
              </a:defRPr>
            </a:lvl1pPr>
            <a:lvl2pPr marL="633600" indent="-285750">
              <a:lnSpc>
                <a:spcPts val="2040"/>
              </a:lnSpc>
              <a:spcBef>
                <a:spcPts val="1272"/>
              </a:spcBef>
              <a:spcAft>
                <a:spcPts val="0"/>
              </a:spcAft>
              <a:buClr>
                <a:srgbClr val="7FD1EC"/>
              </a:buClr>
              <a:buSzPct val="70000"/>
              <a:buFontTx/>
              <a:buBlip>
                <a:blip r:embed="rId2"/>
              </a:buBlip>
              <a:defRPr sz="2200" baseline="0">
                <a:solidFill>
                  <a:srgbClr val="404040"/>
                </a:solidFill>
              </a:defRPr>
            </a:lvl2pPr>
            <a:lvl3pPr marL="846000" indent="-228600">
              <a:lnSpc>
                <a:spcPts val="1840"/>
              </a:lnSpc>
              <a:spcBef>
                <a:spcPts val="1224"/>
              </a:spcBef>
              <a:spcAft>
                <a:spcPts val="0"/>
              </a:spcAft>
              <a:buClr>
                <a:srgbClr val="7FD1EC"/>
              </a:buClr>
              <a:buSzPct val="70000"/>
              <a:buFontTx/>
              <a:buBlip>
                <a:blip r:embed="rId2"/>
              </a:buBlip>
              <a:defRPr sz="2000">
                <a:solidFill>
                  <a:srgbClr val="404040"/>
                </a:solidFill>
              </a:defRPr>
            </a:lvl3pPr>
            <a:lvl4pPr marL="1062000" indent="-228600">
              <a:lnSpc>
                <a:spcPts val="1640"/>
              </a:lnSpc>
              <a:spcBef>
                <a:spcPts val="1200"/>
              </a:spcBef>
              <a:spcAft>
                <a:spcPts val="0"/>
              </a:spcAft>
              <a:buClr>
                <a:srgbClr val="7FD1EC"/>
              </a:buClr>
              <a:buSzPct val="70000"/>
              <a:buFontTx/>
              <a:buBlip>
                <a:blip r:embed="rId2"/>
              </a:buBlip>
              <a:defRPr sz="1800">
                <a:solidFill>
                  <a:srgbClr val="404040"/>
                </a:solidFill>
              </a:defRPr>
            </a:lvl4pPr>
            <a:lvl5pPr marL="1303200" indent="-228600">
              <a:lnSpc>
                <a:spcPts val="1540"/>
              </a:lnSpc>
              <a:spcBef>
                <a:spcPts val="1080"/>
              </a:spcBef>
              <a:spcAft>
                <a:spcPts val="0"/>
              </a:spcAft>
              <a:buClr>
                <a:srgbClr val="7FD1EC"/>
              </a:buClr>
              <a:buSzPct val="70000"/>
              <a:buFontTx/>
              <a:buBlip>
                <a:blip r:embed="rId2"/>
              </a:buBlip>
              <a:defRPr sz="1600" baseline="0">
                <a:solidFill>
                  <a:srgbClr val="404040"/>
                </a:solidFill>
              </a:defRPr>
            </a:lvl5pPr>
          </a:lstStyle>
          <a:p>
            <a:pPr lvl="0"/>
            <a:r>
              <a:rPr lang="fr-FR" dirty="0"/>
              <a:t>First </a:t>
            </a:r>
            <a:r>
              <a:rPr lang="fr-FR" dirty="0" err="1"/>
              <a:t>level</a:t>
            </a:r>
            <a:r>
              <a:rPr lang="fr-FR" dirty="0"/>
              <a:t> </a:t>
            </a:r>
            <a:r>
              <a:rPr lang="fr-FR" dirty="0" err="1"/>
              <a:t>here</a:t>
            </a:r>
            <a:endParaRPr lang="fr-FR" dirty="0"/>
          </a:p>
          <a:p>
            <a:pPr lvl="1"/>
            <a:r>
              <a:rPr lang="fr-FR" dirty="0"/>
              <a:t>Second </a:t>
            </a:r>
            <a:r>
              <a:rPr lang="fr-FR" dirty="0" err="1"/>
              <a:t>level</a:t>
            </a:r>
            <a:r>
              <a:rPr lang="fr-FR" dirty="0"/>
              <a:t> </a:t>
            </a:r>
            <a:r>
              <a:rPr lang="fr-FR" dirty="0" err="1"/>
              <a:t>here</a:t>
            </a:r>
            <a:endParaRPr lang="fr-FR" dirty="0"/>
          </a:p>
          <a:p>
            <a:pPr lvl="2"/>
            <a:r>
              <a:rPr lang="fr-FR" dirty="0" err="1"/>
              <a:t>Third</a:t>
            </a:r>
            <a:r>
              <a:rPr lang="fr-FR" dirty="0"/>
              <a:t> </a:t>
            </a:r>
            <a:r>
              <a:rPr lang="fr-FR" dirty="0" err="1"/>
              <a:t>level</a:t>
            </a:r>
            <a:r>
              <a:rPr lang="fr-FR" dirty="0"/>
              <a:t> </a:t>
            </a:r>
            <a:r>
              <a:rPr lang="fr-FR" dirty="0" err="1"/>
              <a:t>here</a:t>
            </a:r>
            <a:endParaRPr lang="fr-FR" dirty="0"/>
          </a:p>
          <a:p>
            <a:pPr lvl="3"/>
            <a:r>
              <a:rPr lang="fr-FR" dirty="0" err="1"/>
              <a:t>Fourth</a:t>
            </a:r>
            <a:r>
              <a:rPr lang="fr-FR" dirty="0"/>
              <a:t> </a:t>
            </a:r>
            <a:r>
              <a:rPr lang="fr-FR" dirty="0" err="1"/>
              <a:t>level</a:t>
            </a:r>
            <a:r>
              <a:rPr lang="fr-FR" dirty="0"/>
              <a:t> </a:t>
            </a:r>
            <a:r>
              <a:rPr lang="fr-FR" dirty="0" err="1"/>
              <a:t>here</a:t>
            </a:r>
            <a:endParaRPr lang="fr-FR" dirty="0"/>
          </a:p>
          <a:p>
            <a:pPr lvl="4"/>
            <a:r>
              <a:rPr lang="fr-FR" dirty="0" err="1"/>
              <a:t>Fifth</a:t>
            </a:r>
            <a:r>
              <a:rPr lang="fr-FR" dirty="0"/>
              <a:t> </a:t>
            </a:r>
            <a:r>
              <a:rPr lang="fr-FR" dirty="0" err="1"/>
              <a:t>level</a:t>
            </a:r>
            <a:r>
              <a:rPr lang="fr-FR" dirty="0"/>
              <a:t> </a:t>
            </a:r>
            <a:r>
              <a:rPr lang="fr-FR" dirty="0" err="1"/>
              <a:t>here</a:t>
            </a:r>
            <a:endParaRPr lang="fr-FR" dirty="0"/>
          </a:p>
        </p:txBody>
      </p:sp>
      <p:pic>
        <p:nvPicPr>
          <p:cNvPr id="12" name="Εικόνα 11">
            <a:extLst>
              <a:ext uri="{FF2B5EF4-FFF2-40B4-BE49-F238E27FC236}">
                <a16:creationId xmlns:a16="http://schemas.microsoft.com/office/drawing/2014/main" xmlns="" id="{B58AB443-BCDA-47BA-81D0-0C611FD86EB0}"/>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1599" y="6126162"/>
            <a:ext cx="2035727" cy="710455"/>
          </a:xfrm>
          <a:prstGeom prst="rect">
            <a:avLst/>
          </a:prstGeom>
        </p:spPr>
      </p:pic>
    </p:spTree>
    <p:extLst>
      <p:ext uri="{BB962C8B-B14F-4D97-AF65-F5344CB8AC3E}">
        <p14:creationId xmlns:p14="http://schemas.microsoft.com/office/powerpoint/2010/main" val="3919038129"/>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re et contenu">
    <p:spTree>
      <p:nvGrpSpPr>
        <p:cNvPr id="1" name=""/>
        <p:cNvGrpSpPr/>
        <p:nvPr/>
      </p:nvGrpSpPr>
      <p:grpSpPr>
        <a:xfrm>
          <a:off x="0" y="0"/>
          <a:ext cx="0" cy="0"/>
          <a:chOff x="0" y="0"/>
          <a:chExt cx="0" cy="0"/>
        </a:xfrm>
      </p:grpSpPr>
      <p:sp>
        <p:nvSpPr>
          <p:cNvPr id="13" name="Espace réservé du numéro de diapositive 5"/>
          <p:cNvSpPr>
            <a:spLocks noGrp="1"/>
          </p:cNvSpPr>
          <p:nvPr/>
        </p:nvSpPr>
        <p:spPr>
          <a:xfrm>
            <a:off x="457200" y="6230597"/>
            <a:ext cx="255639" cy="321480"/>
          </a:xfrm>
          <a:prstGeom prst="rect">
            <a:avLst/>
          </a:prstGeom>
        </p:spPr>
        <p:txBody>
          <a:bodyPr vert="horz" lIns="0" tIns="0" rIns="0" bIns="0" rtlCol="0" anchor="b" anchorCtr="0"/>
          <a:lstStyle>
            <a:defPPr>
              <a:defRPr lang="fr-FR"/>
            </a:defPPr>
            <a:lvl1pPr marL="0" algn="r" defTabSz="457200" rtl="0" eaLnBrk="1" latinLnBrk="0" hangingPunct="1">
              <a:defRPr sz="1100" kern="1200">
                <a:solidFill>
                  <a:srgbClr val="7FA4C8"/>
                </a:solidFill>
                <a:latin typeface="Trebuchet MS"/>
                <a:ea typeface="+mn-ea"/>
                <a:cs typeface="Trebuchet M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1BF150CB-155D-4849-84C7-790899005C3D}" type="slidenum">
              <a:rPr lang="fr-FR" sz="900" smtClean="0">
                <a:solidFill>
                  <a:srgbClr val="C3D3E7"/>
                </a:solidFill>
              </a:rPr>
              <a:pPr algn="l"/>
              <a:t>‹#›</a:t>
            </a:fld>
            <a:endParaRPr lang="fr-FR" sz="900" dirty="0">
              <a:solidFill>
                <a:srgbClr val="C3D3E7"/>
              </a:solidFill>
            </a:endParaRPr>
          </a:p>
        </p:txBody>
      </p:sp>
      <p:sp>
        <p:nvSpPr>
          <p:cNvPr id="16" name="Titre 1"/>
          <p:cNvSpPr>
            <a:spLocks noGrp="1"/>
          </p:cNvSpPr>
          <p:nvPr>
            <p:ph type="title" hasCustomPrompt="1"/>
          </p:nvPr>
        </p:nvSpPr>
        <p:spPr>
          <a:xfrm>
            <a:off x="0" y="0"/>
            <a:ext cx="9144000" cy="1199513"/>
          </a:xfrm>
          <a:solidFill>
            <a:srgbClr val="D9E4EF"/>
          </a:solidFill>
        </p:spPr>
        <p:txBody>
          <a:bodyPr lIns="540000" tIns="90000">
            <a:normAutofit/>
          </a:bodyPr>
          <a:lstStyle>
            <a:lvl1pPr algn="l">
              <a:lnSpc>
                <a:spcPts val="3120"/>
              </a:lnSpc>
              <a:defRPr sz="3600" b="1" i="0" baseline="0">
                <a:solidFill>
                  <a:srgbClr val="404040"/>
                </a:solidFill>
                <a:latin typeface="Franklin Gothic Medium"/>
                <a:cs typeface="Franklin Gothic Medium"/>
              </a:defRPr>
            </a:lvl1pPr>
          </a:lstStyle>
          <a:p>
            <a:r>
              <a:rPr lang="fr-FR" dirty="0" err="1"/>
              <a:t>Title</a:t>
            </a:r>
            <a:r>
              <a:rPr lang="fr-FR" dirty="0"/>
              <a:t> </a:t>
            </a:r>
            <a:r>
              <a:rPr lang="fr-FR" dirty="0" err="1"/>
              <a:t>here</a:t>
            </a:r>
            <a:r>
              <a:rPr lang="fr-FR" dirty="0"/>
              <a:t> on one line</a:t>
            </a:r>
            <a:br>
              <a:rPr lang="fr-FR" dirty="0"/>
            </a:br>
            <a:r>
              <a:rPr lang="fr-FR" dirty="0"/>
              <a:t>or </a:t>
            </a:r>
            <a:r>
              <a:rPr lang="fr-FR" dirty="0" err="1"/>
              <a:t>two</a:t>
            </a:r>
            <a:r>
              <a:rPr lang="fr-FR" dirty="0"/>
              <a:t> </a:t>
            </a:r>
            <a:r>
              <a:rPr lang="fr-FR" dirty="0" err="1"/>
              <a:t>lines</a:t>
            </a:r>
            <a:r>
              <a:rPr lang="fr-FR" dirty="0"/>
              <a:t> if </a:t>
            </a:r>
            <a:r>
              <a:rPr lang="fr-FR" dirty="0" err="1"/>
              <a:t>needed</a:t>
            </a:r>
            <a:endParaRPr lang="fr-FR" dirty="0"/>
          </a:p>
        </p:txBody>
      </p:sp>
      <p:sp>
        <p:nvSpPr>
          <p:cNvPr id="5" name="Espace réservé du texte 4"/>
          <p:cNvSpPr>
            <a:spLocks noGrp="1"/>
          </p:cNvSpPr>
          <p:nvPr>
            <p:ph type="body" sz="quarter" idx="13" hasCustomPrompt="1"/>
          </p:nvPr>
        </p:nvSpPr>
        <p:spPr>
          <a:xfrm>
            <a:off x="448511" y="1600199"/>
            <a:ext cx="8238289" cy="4484051"/>
          </a:xfrm>
        </p:spPr>
        <p:txBody>
          <a:bodyPr lIns="0" rIns="0" anchor="ctr" anchorCtr="0"/>
          <a:lstStyle>
            <a:lvl1pPr>
              <a:lnSpc>
                <a:spcPts val="2840"/>
              </a:lnSpc>
              <a:spcBef>
                <a:spcPts val="800"/>
              </a:spcBef>
              <a:spcAft>
                <a:spcPts val="0"/>
              </a:spcAft>
              <a:buClr>
                <a:srgbClr val="00A5DB"/>
              </a:buClr>
              <a:buSzPct val="100000"/>
              <a:defRPr baseline="0">
                <a:solidFill>
                  <a:srgbClr val="404040"/>
                </a:solidFill>
              </a:defRPr>
            </a:lvl1pPr>
            <a:lvl2pPr marL="633600" indent="-285750">
              <a:lnSpc>
                <a:spcPts val="2140"/>
              </a:lnSpc>
              <a:spcBef>
                <a:spcPts val="1272"/>
              </a:spcBef>
              <a:spcAft>
                <a:spcPts val="0"/>
              </a:spcAft>
              <a:buClr>
                <a:srgbClr val="7FD1EC"/>
              </a:buClr>
              <a:buSzPct val="70000"/>
              <a:buFontTx/>
              <a:buBlip>
                <a:blip r:embed="rId2"/>
              </a:buBlip>
              <a:defRPr>
                <a:solidFill>
                  <a:srgbClr val="404040"/>
                </a:solidFill>
              </a:defRPr>
            </a:lvl2pPr>
            <a:lvl3pPr marL="856800" indent="-228600">
              <a:lnSpc>
                <a:spcPts val="1840"/>
              </a:lnSpc>
              <a:spcBef>
                <a:spcPts val="1320"/>
              </a:spcBef>
              <a:spcAft>
                <a:spcPts val="0"/>
              </a:spcAft>
              <a:buClr>
                <a:srgbClr val="7FD1EC"/>
              </a:buClr>
              <a:buSzPct val="70000"/>
              <a:buFontTx/>
              <a:buBlip>
                <a:blip r:embed="rId2"/>
              </a:buBlip>
              <a:defRPr>
                <a:solidFill>
                  <a:srgbClr val="404040"/>
                </a:solidFill>
              </a:defRPr>
            </a:lvl3pPr>
            <a:lvl4pPr marL="1080000" indent="-228600">
              <a:lnSpc>
                <a:spcPts val="1640"/>
              </a:lnSpc>
              <a:spcBef>
                <a:spcPts val="1200"/>
              </a:spcBef>
              <a:spcAft>
                <a:spcPts val="0"/>
              </a:spcAft>
              <a:buClr>
                <a:srgbClr val="7FD1EC"/>
              </a:buClr>
              <a:buSzPct val="70000"/>
              <a:buFontTx/>
              <a:buBlip>
                <a:blip r:embed="rId2"/>
              </a:buBlip>
              <a:defRPr baseline="0">
                <a:solidFill>
                  <a:srgbClr val="404040"/>
                </a:solidFill>
              </a:defRPr>
            </a:lvl4pPr>
            <a:lvl5pPr marL="1332000" indent="-228600">
              <a:lnSpc>
                <a:spcPts val="1540"/>
              </a:lnSpc>
              <a:spcBef>
                <a:spcPts val="1400"/>
              </a:spcBef>
              <a:spcAft>
                <a:spcPts val="0"/>
              </a:spcAft>
              <a:buClr>
                <a:srgbClr val="7FD1EC"/>
              </a:buClr>
              <a:buSzPct val="70000"/>
              <a:buFontTx/>
              <a:buBlip>
                <a:blip r:embed="rId2"/>
              </a:buBlip>
              <a:defRPr>
                <a:solidFill>
                  <a:srgbClr val="404040"/>
                </a:solidFill>
              </a:defRPr>
            </a:lvl5pPr>
          </a:lstStyle>
          <a:p>
            <a:pPr lvl="0"/>
            <a:r>
              <a:rPr lang="fr-FR" dirty="0"/>
              <a:t>First </a:t>
            </a:r>
            <a:r>
              <a:rPr lang="fr-FR" dirty="0" err="1"/>
              <a:t>level</a:t>
            </a:r>
            <a:r>
              <a:rPr lang="fr-FR" dirty="0"/>
              <a:t> </a:t>
            </a:r>
            <a:r>
              <a:rPr lang="fr-FR" dirty="0" err="1"/>
              <a:t>here</a:t>
            </a:r>
            <a:endParaRPr lang="fr-FR" dirty="0"/>
          </a:p>
          <a:p>
            <a:pPr lvl="1"/>
            <a:r>
              <a:rPr lang="fr-FR" dirty="0"/>
              <a:t>Second </a:t>
            </a:r>
            <a:r>
              <a:rPr lang="fr-FR" dirty="0" err="1"/>
              <a:t>level</a:t>
            </a:r>
            <a:r>
              <a:rPr lang="fr-FR" dirty="0"/>
              <a:t> </a:t>
            </a:r>
            <a:r>
              <a:rPr lang="fr-FR" dirty="0" err="1"/>
              <a:t>here</a:t>
            </a:r>
            <a:endParaRPr lang="fr-FR" dirty="0"/>
          </a:p>
          <a:p>
            <a:pPr lvl="2"/>
            <a:r>
              <a:rPr lang="fr-FR" dirty="0" err="1"/>
              <a:t>Third</a:t>
            </a:r>
            <a:r>
              <a:rPr lang="fr-FR" dirty="0"/>
              <a:t> </a:t>
            </a:r>
            <a:r>
              <a:rPr lang="fr-FR" dirty="0" err="1"/>
              <a:t>level</a:t>
            </a:r>
            <a:r>
              <a:rPr lang="fr-FR" dirty="0"/>
              <a:t> </a:t>
            </a:r>
            <a:r>
              <a:rPr lang="fr-FR" dirty="0" err="1"/>
              <a:t>here</a:t>
            </a:r>
            <a:endParaRPr lang="fr-FR" dirty="0"/>
          </a:p>
          <a:p>
            <a:pPr lvl="3"/>
            <a:r>
              <a:rPr lang="fr-FR" dirty="0" err="1"/>
              <a:t>Fourth</a:t>
            </a:r>
            <a:r>
              <a:rPr lang="fr-FR" dirty="0"/>
              <a:t> </a:t>
            </a:r>
            <a:r>
              <a:rPr lang="fr-FR" dirty="0" err="1"/>
              <a:t>level</a:t>
            </a:r>
            <a:r>
              <a:rPr lang="fr-FR" dirty="0"/>
              <a:t> </a:t>
            </a:r>
            <a:r>
              <a:rPr lang="fr-FR" dirty="0" err="1"/>
              <a:t>here</a:t>
            </a:r>
            <a:endParaRPr lang="fr-FR" dirty="0"/>
          </a:p>
          <a:p>
            <a:pPr lvl="4"/>
            <a:r>
              <a:rPr lang="fr-FR" dirty="0" err="1"/>
              <a:t>Fifth</a:t>
            </a:r>
            <a:r>
              <a:rPr lang="fr-FR" dirty="0"/>
              <a:t> </a:t>
            </a:r>
            <a:r>
              <a:rPr lang="fr-FR" dirty="0" err="1"/>
              <a:t>level</a:t>
            </a:r>
            <a:r>
              <a:rPr lang="fr-FR" dirty="0"/>
              <a:t> </a:t>
            </a:r>
            <a:r>
              <a:rPr lang="fr-FR" dirty="0" err="1"/>
              <a:t>here</a:t>
            </a:r>
            <a:endParaRPr lang="fr-FR" dirty="0"/>
          </a:p>
        </p:txBody>
      </p:sp>
      <p:pic>
        <p:nvPicPr>
          <p:cNvPr id="6" name="Εικόνα 5">
            <a:extLst>
              <a:ext uri="{FF2B5EF4-FFF2-40B4-BE49-F238E27FC236}">
                <a16:creationId xmlns:a16="http://schemas.microsoft.com/office/drawing/2014/main" xmlns="" id="{B339BCDE-053A-4955-BED9-6FC6A3038AEC}"/>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1599" y="6126162"/>
            <a:ext cx="2035727" cy="710455"/>
          </a:xfrm>
          <a:prstGeom prst="rect">
            <a:avLst/>
          </a:prstGeom>
        </p:spPr>
      </p:pic>
    </p:spTree>
    <p:extLst>
      <p:ext uri="{BB962C8B-B14F-4D97-AF65-F5344CB8AC3E}">
        <p14:creationId xmlns:p14="http://schemas.microsoft.com/office/powerpoint/2010/main" val="338123771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re et contenu">
    <p:spTree>
      <p:nvGrpSpPr>
        <p:cNvPr id="1" name=""/>
        <p:cNvGrpSpPr/>
        <p:nvPr/>
      </p:nvGrpSpPr>
      <p:grpSpPr>
        <a:xfrm>
          <a:off x="0" y="0"/>
          <a:ext cx="0" cy="0"/>
          <a:chOff x="0" y="0"/>
          <a:chExt cx="0" cy="0"/>
        </a:xfrm>
      </p:grpSpPr>
      <p:sp>
        <p:nvSpPr>
          <p:cNvPr id="13" name="Espace réservé du numéro de diapositive 5"/>
          <p:cNvSpPr>
            <a:spLocks noGrp="1"/>
          </p:cNvSpPr>
          <p:nvPr/>
        </p:nvSpPr>
        <p:spPr>
          <a:xfrm>
            <a:off x="457200" y="6230597"/>
            <a:ext cx="255639" cy="321480"/>
          </a:xfrm>
          <a:prstGeom prst="rect">
            <a:avLst/>
          </a:prstGeom>
        </p:spPr>
        <p:txBody>
          <a:bodyPr vert="horz" lIns="0" tIns="0" rIns="0" bIns="0" rtlCol="0" anchor="b" anchorCtr="0"/>
          <a:lstStyle>
            <a:defPPr>
              <a:defRPr lang="fr-FR"/>
            </a:defPPr>
            <a:lvl1pPr marL="0" algn="r" defTabSz="457200" rtl="0" eaLnBrk="1" latinLnBrk="0" hangingPunct="1">
              <a:defRPr sz="1100" kern="1200">
                <a:solidFill>
                  <a:srgbClr val="7FA4C8"/>
                </a:solidFill>
                <a:latin typeface="Trebuchet MS"/>
                <a:ea typeface="+mn-ea"/>
                <a:cs typeface="Trebuchet M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1BF150CB-155D-4849-84C7-790899005C3D}" type="slidenum">
              <a:rPr lang="fr-FR" sz="900" smtClean="0">
                <a:solidFill>
                  <a:srgbClr val="C3D3E7"/>
                </a:solidFill>
              </a:rPr>
              <a:pPr algn="l"/>
              <a:t>‹#›</a:t>
            </a:fld>
            <a:endParaRPr lang="fr-FR" sz="900" dirty="0">
              <a:solidFill>
                <a:srgbClr val="C3D3E7"/>
              </a:solidFill>
            </a:endParaRPr>
          </a:p>
        </p:txBody>
      </p:sp>
      <p:sp>
        <p:nvSpPr>
          <p:cNvPr id="16" name="Titre 1"/>
          <p:cNvSpPr>
            <a:spLocks noGrp="1"/>
          </p:cNvSpPr>
          <p:nvPr>
            <p:ph type="title" hasCustomPrompt="1"/>
          </p:nvPr>
        </p:nvSpPr>
        <p:spPr>
          <a:xfrm>
            <a:off x="0" y="0"/>
            <a:ext cx="9144000" cy="1199513"/>
          </a:xfrm>
          <a:solidFill>
            <a:srgbClr val="D9E4EF"/>
          </a:solidFill>
        </p:spPr>
        <p:txBody>
          <a:bodyPr lIns="540000" tIns="90000">
            <a:normAutofit/>
          </a:bodyPr>
          <a:lstStyle>
            <a:lvl1pPr algn="l">
              <a:lnSpc>
                <a:spcPts val="3120"/>
              </a:lnSpc>
              <a:defRPr sz="3600" b="1" i="0" baseline="0">
                <a:solidFill>
                  <a:srgbClr val="404040"/>
                </a:solidFill>
                <a:latin typeface="Franklin Gothic Medium"/>
                <a:cs typeface="Franklin Gothic Medium"/>
              </a:defRPr>
            </a:lvl1pPr>
          </a:lstStyle>
          <a:p>
            <a:r>
              <a:rPr lang="fr-FR" dirty="0" err="1"/>
              <a:t>Title</a:t>
            </a:r>
            <a:r>
              <a:rPr lang="fr-FR" dirty="0"/>
              <a:t> </a:t>
            </a:r>
            <a:r>
              <a:rPr lang="fr-FR" dirty="0" err="1"/>
              <a:t>here</a:t>
            </a:r>
            <a:r>
              <a:rPr lang="fr-FR" dirty="0"/>
              <a:t> on one line</a:t>
            </a:r>
            <a:br>
              <a:rPr lang="fr-FR" dirty="0"/>
            </a:br>
            <a:r>
              <a:rPr lang="fr-FR" dirty="0"/>
              <a:t>or </a:t>
            </a:r>
            <a:r>
              <a:rPr lang="fr-FR" dirty="0" err="1"/>
              <a:t>two</a:t>
            </a:r>
            <a:r>
              <a:rPr lang="fr-FR" dirty="0"/>
              <a:t> </a:t>
            </a:r>
            <a:r>
              <a:rPr lang="fr-FR" dirty="0" err="1"/>
              <a:t>lines</a:t>
            </a:r>
            <a:r>
              <a:rPr lang="fr-FR" dirty="0"/>
              <a:t> if </a:t>
            </a:r>
            <a:r>
              <a:rPr lang="fr-FR" dirty="0" err="1"/>
              <a:t>needed</a:t>
            </a:r>
            <a:endParaRPr lang="fr-FR" dirty="0"/>
          </a:p>
        </p:txBody>
      </p:sp>
      <p:sp>
        <p:nvSpPr>
          <p:cNvPr id="8" name="Espace réservé du texte 4"/>
          <p:cNvSpPr>
            <a:spLocks noGrp="1"/>
          </p:cNvSpPr>
          <p:nvPr>
            <p:ph type="body" sz="quarter" idx="14" hasCustomPrompt="1"/>
          </p:nvPr>
        </p:nvSpPr>
        <p:spPr>
          <a:xfrm>
            <a:off x="448511" y="1600200"/>
            <a:ext cx="4047289" cy="4484051"/>
          </a:xfrm>
        </p:spPr>
        <p:txBody>
          <a:bodyPr lIns="0" tIns="0" rIns="0" bIns="0" anchor="t" anchorCtr="0"/>
          <a:lstStyle>
            <a:lvl1pPr>
              <a:lnSpc>
                <a:spcPts val="2440"/>
              </a:lnSpc>
              <a:spcBef>
                <a:spcPts val="1200"/>
              </a:spcBef>
              <a:spcAft>
                <a:spcPts val="0"/>
              </a:spcAft>
              <a:buClr>
                <a:srgbClr val="00A5DB"/>
              </a:buClr>
              <a:buSzPct val="100000"/>
              <a:defRPr sz="2800" baseline="0">
                <a:solidFill>
                  <a:srgbClr val="404040"/>
                </a:solidFill>
              </a:defRPr>
            </a:lvl1pPr>
            <a:lvl2pPr marL="633600" indent="-285750">
              <a:lnSpc>
                <a:spcPts val="2140"/>
              </a:lnSpc>
              <a:spcBef>
                <a:spcPts val="1272"/>
              </a:spcBef>
              <a:spcAft>
                <a:spcPts val="0"/>
              </a:spcAft>
              <a:buClr>
                <a:srgbClr val="00A5DB"/>
              </a:buClr>
              <a:buSzPct val="70000"/>
              <a:buFontTx/>
              <a:buBlip>
                <a:blip r:embed="rId2"/>
              </a:buBlip>
              <a:defRPr sz="2400">
                <a:solidFill>
                  <a:srgbClr val="404040"/>
                </a:solidFill>
              </a:defRPr>
            </a:lvl2pPr>
            <a:lvl3pPr marL="846000" indent="-228600">
              <a:lnSpc>
                <a:spcPts val="1840"/>
              </a:lnSpc>
              <a:spcBef>
                <a:spcPts val="1224"/>
              </a:spcBef>
              <a:spcAft>
                <a:spcPts val="0"/>
              </a:spcAft>
              <a:buClr>
                <a:srgbClr val="00A5DB"/>
              </a:buClr>
              <a:buSzPct val="70000"/>
              <a:buFontTx/>
              <a:buBlip>
                <a:blip r:embed="rId2"/>
              </a:buBlip>
              <a:defRPr sz="2000">
                <a:solidFill>
                  <a:srgbClr val="404040"/>
                </a:solidFill>
              </a:defRPr>
            </a:lvl3pPr>
            <a:lvl4pPr marL="1062000" indent="-228600">
              <a:lnSpc>
                <a:spcPts val="1640"/>
              </a:lnSpc>
              <a:spcBef>
                <a:spcPts val="1200"/>
              </a:spcBef>
              <a:spcAft>
                <a:spcPts val="0"/>
              </a:spcAft>
              <a:buClr>
                <a:srgbClr val="00A5DB"/>
              </a:buClr>
              <a:buSzPct val="70000"/>
              <a:buFontTx/>
              <a:buBlip>
                <a:blip r:embed="rId2"/>
              </a:buBlip>
              <a:defRPr sz="1800">
                <a:solidFill>
                  <a:srgbClr val="404040"/>
                </a:solidFill>
              </a:defRPr>
            </a:lvl4pPr>
            <a:lvl5pPr marL="1303200" indent="-228600">
              <a:lnSpc>
                <a:spcPts val="1540"/>
              </a:lnSpc>
              <a:spcBef>
                <a:spcPts val="1080"/>
              </a:spcBef>
              <a:spcAft>
                <a:spcPts val="0"/>
              </a:spcAft>
              <a:buClr>
                <a:srgbClr val="00A5DB"/>
              </a:buClr>
              <a:buSzPct val="70000"/>
              <a:buFontTx/>
              <a:buBlip>
                <a:blip r:embed="rId2"/>
              </a:buBlip>
              <a:defRPr sz="1600">
                <a:solidFill>
                  <a:srgbClr val="404040"/>
                </a:solidFill>
              </a:defRPr>
            </a:lvl5pPr>
          </a:lstStyle>
          <a:p>
            <a:pPr lvl="0"/>
            <a:r>
              <a:rPr lang="fr-FR" dirty="0"/>
              <a:t>First </a:t>
            </a:r>
            <a:r>
              <a:rPr lang="fr-FR" dirty="0" err="1"/>
              <a:t>level</a:t>
            </a:r>
            <a:r>
              <a:rPr lang="fr-FR" dirty="0"/>
              <a:t> </a:t>
            </a:r>
            <a:r>
              <a:rPr lang="fr-FR" dirty="0" err="1"/>
              <a:t>here</a:t>
            </a:r>
            <a:endParaRPr lang="fr-FR" dirty="0"/>
          </a:p>
          <a:p>
            <a:pPr lvl="1"/>
            <a:r>
              <a:rPr lang="fr-FR" dirty="0"/>
              <a:t>Second </a:t>
            </a:r>
            <a:r>
              <a:rPr lang="fr-FR" dirty="0" err="1"/>
              <a:t>level</a:t>
            </a:r>
            <a:r>
              <a:rPr lang="fr-FR" dirty="0"/>
              <a:t> </a:t>
            </a:r>
            <a:r>
              <a:rPr lang="fr-FR" dirty="0" err="1"/>
              <a:t>here</a:t>
            </a:r>
            <a:endParaRPr lang="fr-FR" dirty="0"/>
          </a:p>
          <a:p>
            <a:pPr lvl="2"/>
            <a:r>
              <a:rPr lang="fr-FR" dirty="0" err="1"/>
              <a:t>Third</a:t>
            </a:r>
            <a:r>
              <a:rPr lang="fr-FR" dirty="0"/>
              <a:t> </a:t>
            </a:r>
            <a:r>
              <a:rPr lang="fr-FR" dirty="0" err="1"/>
              <a:t>level</a:t>
            </a:r>
            <a:r>
              <a:rPr lang="fr-FR" dirty="0"/>
              <a:t> </a:t>
            </a:r>
            <a:r>
              <a:rPr lang="fr-FR" dirty="0" err="1"/>
              <a:t>here</a:t>
            </a:r>
            <a:endParaRPr lang="fr-FR" dirty="0"/>
          </a:p>
          <a:p>
            <a:pPr lvl="3"/>
            <a:r>
              <a:rPr lang="fr-FR" dirty="0" err="1"/>
              <a:t>Fourth</a:t>
            </a:r>
            <a:r>
              <a:rPr lang="fr-FR" dirty="0"/>
              <a:t> </a:t>
            </a:r>
            <a:r>
              <a:rPr lang="fr-FR" dirty="0" err="1"/>
              <a:t>level</a:t>
            </a:r>
            <a:r>
              <a:rPr lang="fr-FR" dirty="0"/>
              <a:t> </a:t>
            </a:r>
            <a:r>
              <a:rPr lang="fr-FR" dirty="0" err="1"/>
              <a:t>here</a:t>
            </a:r>
            <a:endParaRPr lang="fr-FR" dirty="0"/>
          </a:p>
          <a:p>
            <a:pPr lvl="4"/>
            <a:r>
              <a:rPr lang="fr-FR" dirty="0" err="1"/>
              <a:t>Fifth</a:t>
            </a:r>
            <a:r>
              <a:rPr lang="fr-FR" dirty="0"/>
              <a:t> </a:t>
            </a:r>
            <a:r>
              <a:rPr lang="fr-FR" dirty="0" err="1"/>
              <a:t>level</a:t>
            </a:r>
            <a:r>
              <a:rPr lang="fr-FR" dirty="0"/>
              <a:t> </a:t>
            </a:r>
            <a:r>
              <a:rPr lang="fr-FR" dirty="0" err="1"/>
              <a:t>here</a:t>
            </a:r>
            <a:endParaRPr lang="fr-FR" dirty="0"/>
          </a:p>
        </p:txBody>
      </p:sp>
      <p:sp>
        <p:nvSpPr>
          <p:cNvPr id="9" name="Espace réservé du texte 4"/>
          <p:cNvSpPr>
            <a:spLocks noGrp="1"/>
          </p:cNvSpPr>
          <p:nvPr>
            <p:ph type="body" sz="quarter" idx="17" hasCustomPrompt="1"/>
          </p:nvPr>
        </p:nvSpPr>
        <p:spPr>
          <a:xfrm>
            <a:off x="4635319" y="1600200"/>
            <a:ext cx="4047289" cy="4484051"/>
          </a:xfrm>
        </p:spPr>
        <p:txBody>
          <a:bodyPr lIns="0" tIns="0" rIns="0" bIns="0" anchor="t" anchorCtr="0"/>
          <a:lstStyle>
            <a:lvl1pPr>
              <a:lnSpc>
                <a:spcPts val="2440"/>
              </a:lnSpc>
              <a:spcBef>
                <a:spcPts val="1200"/>
              </a:spcBef>
              <a:spcAft>
                <a:spcPts val="0"/>
              </a:spcAft>
              <a:buClr>
                <a:srgbClr val="00A5DB"/>
              </a:buClr>
              <a:buSzPct val="100000"/>
              <a:defRPr sz="2800" baseline="0">
                <a:solidFill>
                  <a:srgbClr val="404040"/>
                </a:solidFill>
              </a:defRPr>
            </a:lvl1pPr>
            <a:lvl2pPr marL="633600" indent="-285750">
              <a:lnSpc>
                <a:spcPts val="2140"/>
              </a:lnSpc>
              <a:spcBef>
                <a:spcPts val="1272"/>
              </a:spcBef>
              <a:spcAft>
                <a:spcPts val="0"/>
              </a:spcAft>
              <a:buClr>
                <a:srgbClr val="00A5DB"/>
              </a:buClr>
              <a:buSzPct val="70000"/>
              <a:buFontTx/>
              <a:buBlip>
                <a:blip r:embed="rId2"/>
              </a:buBlip>
              <a:defRPr sz="2400">
                <a:solidFill>
                  <a:srgbClr val="404040"/>
                </a:solidFill>
              </a:defRPr>
            </a:lvl2pPr>
            <a:lvl3pPr marL="846000" indent="-228600">
              <a:lnSpc>
                <a:spcPts val="1840"/>
              </a:lnSpc>
              <a:spcBef>
                <a:spcPts val="1224"/>
              </a:spcBef>
              <a:spcAft>
                <a:spcPts val="0"/>
              </a:spcAft>
              <a:buClr>
                <a:srgbClr val="00A5DB"/>
              </a:buClr>
              <a:buSzPct val="70000"/>
              <a:buFontTx/>
              <a:buBlip>
                <a:blip r:embed="rId2"/>
              </a:buBlip>
              <a:defRPr sz="2000">
                <a:solidFill>
                  <a:srgbClr val="404040"/>
                </a:solidFill>
              </a:defRPr>
            </a:lvl3pPr>
            <a:lvl4pPr marL="1062000" indent="-228600">
              <a:lnSpc>
                <a:spcPts val="1640"/>
              </a:lnSpc>
              <a:spcBef>
                <a:spcPts val="1200"/>
              </a:spcBef>
              <a:spcAft>
                <a:spcPts val="0"/>
              </a:spcAft>
              <a:buClr>
                <a:srgbClr val="00A5DB"/>
              </a:buClr>
              <a:buSzPct val="70000"/>
              <a:buFontTx/>
              <a:buBlip>
                <a:blip r:embed="rId2"/>
              </a:buBlip>
              <a:defRPr sz="1800">
                <a:solidFill>
                  <a:srgbClr val="404040"/>
                </a:solidFill>
              </a:defRPr>
            </a:lvl4pPr>
            <a:lvl5pPr marL="1303200" indent="-228600">
              <a:lnSpc>
                <a:spcPts val="1540"/>
              </a:lnSpc>
              <a:spcBef>
                <a:spcPts val="1080"/>
              </a:spcBef>
              <a:spcAft>
                <a:spcPts val="0"/>
              </a:spcAft>
              <a:buClr>
                <a:srgbClr val="00A5DB"/>
              </a:buClr>
              <a:buSzPct val="70000"/>
              <a:buFontTx/>
              <a:buBlip>
                <a:blip r:embed="rId2"/>
              </a:buBlip>
              <a:defRPr sz="1600">
                <a:solidFill>
                  <a:srgbClr val="404040"/>
                </a:solidFill>
              </a:defRPr>
            </a:lvl5pPr>
          </a:lstStyle>
          <a:p>
            <a:pPr lvl="0"/>
            <a:r>
              <a:rPr lang="fr-FR" dirty="0"/>
              <a:t>First </a:t>
            </a:r>
            <a:r>
              <a:rPr lang="fr-FR" dirty="0" err="1"/>
              <a:t>level</a:t>
            </a:r>
            <a:r>
              <a:rPr lang="fr-FR" dirty="0"/>
              <a:t> </a:t>
            </a:r>
            <a:r>
              <a:rPr lang="fr-FR" dirty="0" err="1"/>
              <a:t>here</a:t>
            </a:r>
            <a:endParaRPr lang="fr-FR" dirty="0"/>
          </a:p>
          <a:p>
            <a:pPr lvl="1"/>
            <a:r>
              <a:rPr lang="fr-FR" dirty="0"/>
              <a:t>Second </a:t>
            </a:r>
            <a:r>
              <a:rPr lang="fr-FR" dirty="0" err="1"/>
              <a:t>level</a:t>
            </a:r>
            <a:r>
              <a:rPr lang="fr-FR" dirty="0"/>
              <a:t> </a:t>
            </a:r>
            <a:r>
              <a:rPr lang="fr-FR" dirty="0" err="1"/>
              <a:t>here</a:t>
            </a:r>
            <a:endParaRPr lang="fr-FR" dirty="0"/>
          </a:p>
          <a:p>
            <a:pPr lvl="2"/>
            <a:r>
              <a:rPr lang="fr-FR" dirty="0" err="1"/>
              <a:t>Third</a:t>
            </a:r>
            <a:r>
              <a:rPr lang="fr-FR" dirty="0"/>
              <a:t> </a:t>
            </a:r>
            <a:r>
              <a:rPr lang="fr-FR" dirty="0" err="1"/>
              <a:t>level</a:t>
            </a:r>
            <a:r>
              <a:rPr lang="fr-FR" dirty="0"/>
              <a:t> </a:t>
            </a:r>
            <a:r>
              <a:rPr lang="fr-FR" dirty="0" err="1"/>
              <a:t>here</a:t>
            </a:r>
            <a:endParaRPr lang="fr-FR" dirty="0"/>
          </a:p>
          <a:p>
            <a:pPr lvl="3"/>
            <a:r>
              <a:rPr lang="fr-FR" dirty="0" err="1"/>
              <a:t>Fourth</a:t>
            </a:r>
            <a:r>
              <a:rPr lang="fr-FR" dirty="0"/>
              <a:t> </a:t>
            </a:r>
            <a:r>
              <a:rPr lang="fr-FR" dirty="0" err="1"/>
              <a:t>level</a:t>
            </a:r>
            <a:r>
              <a:rPr lang="fr-FR" dirty="0"/>
              <a:t> </a:t>
            </a:r>
            <a:r>
              <a:rPr lang="fr-FR" dirty="0" err="1"/>
              <a:t>here</a:t>
            </a:r>
            <a:endParaRPr lang="fr-FR" dirty="0"/>
          </a:p>
          <a:p>
            <a:pPr lvl="4"/>
            <a:r>
              <a:rPr lang="fr-FR" dirty="0" err="1"/>
              <a:t>Fifth</a:t>
            </a:r>
            <a:r>
              <a:rPr lang="fr-FR" dirty="0"/>
              <a:t> </a:t>
            </a:r>
            <a:r>
              <a:rPr lang="fr-FR" dirty="0" err="1"/>
              <a:t>level</a:t>
            </a:r>
            <a:r>
              <a:rPr lang="fr-FR" dirty="0"/>
              <a:t> </a:t>
            </a:r>
            <a:r>
              <a:rPr lang="fr-FR" dirty="0" err="1"/>
              <a:t>here</a:t>
            </a:r>
            <a:endParaRPr lang="fr-FR" dirty="0"/>
          </a:p>
        </p:txBody>
      </p:sp>
      <p:pic>
        <p:nvPicPr>
          <p:cNvPr id="6" name="Εικόνα 5">
            <a:extLst>
              <a:ext uri="{FF2B5EF4-FFF2-40B4-BE49-F238E27FC236}">
                <a16:creationId xmlns:a16="http://schemas.microsoft.com/office/drawing/2014/main" xmlns="" id="{8A56DDE9-A16C-43DB-9F6D-9BC82135FA5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1599" y="6126162"/>
            <a:ext cx="2035727" cy="710455"/>
          </a:xfrm>
          <a:prstGeom prst="rect">
            <a:avLst/>
          </a:prstGeom>
        </p:spPr>
      </p:pic>
    </p:spTree>
    <p:extLst>
      <p:ext uri="{BB962C8B-B14F-4D97-AF65-F5344CB8AC3E}">
        <p14:creationId xmlns:p14="http://schemas.microsoft.com/office/powerpoint/2010/main" val="171363938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8BC86602-7503-408E-9BF5-479D500055D3}"/>
              </a:ext>
            </a:extLst>
          </p:cNvPr>
          <p:cNvGraphicFramePr>
            <a:graphicFrameLocks noChangeAspect="1"/>
          </p:cNvGraphicFramePr>
          <p:nvPr userDrawn="1">
            <p:custDataLst>
              <p:tags r:id="rId19"/>
            </p:custDataLst>
            <p:extLst>
              <p:ext uri="{D42A27DB-BD31-4B8C-83A1-F6EECF244321}">
                <p14:modId xmlns:p14="http://schemas.microsoft.com/office/powerpoint/2010/main" val="3072357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21" imgW="425" imgH="424" progId="TCLayout.ActiveDocument.1">
                  <p:embed/>
                </p:oleObj>
              </mc:Choice>
              <mc:Fallback>
                <p:oleObj name="think-cell Slide" r:id="rId21" imgW="425" imgH="424" progId="TCLayout.ActiveDocument.1">
                  <p:embed/>
                  <p:pic>
                    <p:nvPicPr>
                      <p:cNvPr id="5" name="Object 4" hidden="1">
                        <a:extLst>
                          <a:ext uri="{FF2B5EF4-FFF2-40B4-BE49-F238E27FC236}">
                            <a16:creationId xmlns:a16="http://schemas.microsoft.com/office/drawing/2014/main" xmlns="" id="{8BC86602-7503-408E-9BF5-479D500055D3}"/>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80170531-653C-4F15-842E-23EA2ACC3A67}"/>
              </a:ext>
            </a:extLst>
          </p:cNvPr>
          <p:cNvSpPr/>
          <p:nvPr userDrawn="1">
            <p:custDataLst>
              <p:tags r:id="rId20"/>
            </p:custDataLst>
          </p:nvPr>
        </p:nvSpPr>
        <p:spPr>
          <a:xfrm>
            <a:off x="0" y="0"/>
            <a:ext cx="158750" cy="158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fr-FR" sz="4400" b="0" i="0" baseline="0" dirty="0">
              <a:latin typeface="Franklin Gothic Medium" panose="020B0603020102020204" pitchFamily="34" charset="0"/>
              <a:ea typeface="+mj-ea"/>
              <a:cs typeface="+mj-cs"/>
              <a:sym typeface="Franklin Gothic Medium" panose="020B0603020102020204" pitchFamily="34" charset="0"/>
            </a:endParaRPr>
          </a:p>
        </p:txBody>
      </p:sp>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wrap="square"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4"/>
            <a:endParaRPr lang="fr-FR" dirty="0"/>
          </a:p>
        </p:txBody>
      </p:sp>
      <p:sp>
        <p:nvSpPr>
          <p:cNvPr id="6" name="Espace réservé du numéro de diapositive 5"/>
          <p:cNvSpPr>
            <a:spLocks noGrp="1"/>
          </p:cNvSpPr>
          <p:nvPr>
            <p:ph type="sldNum" sz="quarter" idx="4"/>
          </p:nvPr>
        </p:nvSpPr>
        <p:spPr>
          <a:xfrm>
            <a:off x="457201" y="6220607"/>
            <a:ext cx="187014" cy="323877"/>
          </a:xfrm>
          <a:prstGeom prst="rect">
            <a:avLst/>
          </a:prstGeom>
        </p:spPr>
        <p:txBody>
          <a:bodyPr vert="horz" lIns="0" tIns="45720" rIns="91440" bIns="0" rtlCol="0" anchor="b" anchorCtr="0"/>
          <a:lstStyle>
            <a:lvl1pPr algn="l">
              <a:defRPr sz="800">
                <a:solidFill>
                  <a:srgbClr val="7FA4C8"/>
                </a:solidFill>
                <a:latin typeface="Trebuchet MS"/>
                <a:cs typeface="Trebuchet MS"/>
              </a:defRPr>
            </a:lvl1pPr>
          </a:lstStyle>
          <a:p>
            <a:pPr defTabSz="457200"/>
            <a:r>
              <a:rPr lang="fr-FR" dirty="0"/>
              <a:t>1</a:t>
            </a:r>
          </a:p>
        </p:txBody>
      </p:sp>
      <p:pic>
        <p:nvPicPr>
          <p:cNvPr id="10" name="Image 9" descr="EUROCOMMERCE_Symbole_RGB-01.png"/>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7982856" y="6334236"/>
            <a:ext cx="703943" cy="317372"/>
          </a:xfrm>
          <a:prstGeom prst="rect">
            <a:avLst/>
          </a:prstGeom>
        </p:spPr>
      </p:pic>
      <p:cxnSp>
        <p:nvCxnSpPr>
          <p:cNvPr id="8" name="Connecteur droit 7"/>
          <p:cNvCxnSpPr/>
          <p:nvPr/>
        </p:nvCxnSpPr>
        <p:spPr>
          <a:xfrm>
            <a:off x="648138" y="6489972"/>
            <a:ext cx="7236000" cy="0"/>
          </a:xfrm>
          <a:prstGeom prst="line">
            <a:avLst/>
          </a:prstGeom>
          <a:ln w="85725">
            <a:solidFill>
              <a:srgbClr val="D9E4E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2908518"/>
      </p:ext>
    </p:extLst>
  </p:cSld>
  <p:clrMap bg1="lt1" tx1="dk1" bg2="lt2" tx2="dk2" accent1="accent1" accent2="accent2" accent3="accent3" accent4="accent4" accent5="accent5" accent6="accent6" hlink="hlink" folHlink="folHlink"/>
  <p:sldLayoutIdLst>
    <p:sldLayoutId id="2147483685" r:id="rId1"/>
    <p:sldLayoutId id="2147483682" r:id="rId2"/>
    <p:sldLayoutId id="2147483683" r:id="rId3"/>
    <p:sldLayoutId id="2147483681" r:id="rId4"/>
    <p:sldLayoutId id="2147483667" r:id="rId5"/>
    <p:sldLayoutId id="2147483668" r:id="rId6"/>
    <p:sldLayoutId id="2147483669" r:id="rId7"/>
    <p:sldLayoutId id="2147483670" r:id="rId8"/>
    <p:sldLayoutId id="2147483671" r:id="rId9"/>
    <p:sldLayoutId id="2147483672" r:id="rId10"/>
    <p:sldLayoutId id="2147483684" r:id="rId11"/>
    <p:sldLayoutId id="2147483673" r:id="rId12"/>
    <p:sldLayoutId id="2147483674" r:id="rId13"/>
    <p:sldLayoutId id="2147483675" r:id="rId14"/>
    <p:sldLayoutId id="2147483676" r:id="rId15"/>
    <p:sldLayoutId id="2147483677" r:id="rId16"/>
  </p:sldLayoutIdLst>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lnSpc>
          <a:spcPts val="3440"/>
        </a:lnSpc>
        <a:spcBef>
          <a:spcPct val="20000"/>
        </a:spcBef>
        <a:spcAft>
          <a:spcPts val="300"/>
        </a:spcAft>
        <a:buFont typeface="Arial"/>
        <a:buChar char="•"/>
        <a:defRPr sz="3200" kern="1200">
          <a:solidFill>
            <a:srgbClr val="4C4C4C"/>
          </a:solidFill>
          <a:latin typeface="+mj-lt"/>
          <a:ea typeface="+mn-ea"/>
          <a:cs typeface="Franklin Gothic Book"/>
        </a:defRPr>
      </a:lvl1pPr>
      <a:lvl2pPr marL="742950" indent="-285750" algn="l" defTabSz="457200" rtl="0" eaLnBrk="1" latinLnBrk="0" hangingPunct="1">
        <a:lnSpc>
          <a:spcPts val="3440"/>
        </a:lnSpc>
        <a:spcBef>
          <a:spcPct val="20000"/>
        </a:spcBef>
        <a:spcAft>
          <a:spcPts val="300"/>
        </a:spcAft>
        <a:buFont typeface="Arial"/>
        <a:buChar char="•"/>
        <a:defRPr sz="2800" kern="1200">
          <a:solidFill>
            <a:srgbClr val="4C4C4C"/>
          </a:solidFill>
          <a:latin typeface="+mj-lt"/>
          <a:ea typeface="+mn-ea"/>
          <a:cs typeface="Franklin Gothic Book"/>
        </a:defRPr>
      </a:lvl2pPr>
      <a:lvl3pPr marL="1143000" indent="-228600" algn="l" defTabSz="457200" rtl="0" eaLnBrk="1" latinLnBrk="0" hangingPunct="1">
        <a:lnSpc>
          <a:spcPts val="3440"/>
        </a:lnSpc>
        <a:spcBef>
          <a:spcPct val="20000"/>
        </a:spcBef>
        <a:spcAft>
          <a:spcPts val="300"/>
        </a:spcAft>
        <a:buFont typeface="Arial"/>
        <a:buChar char="•"/>
        <a:defRPr sz="2400" kern="1200">
          <a:solidFill>
            <a:srgbClr val="4C4C4C"/>
          </a:solidFill>
          <a:latin typeface="+mj-lt"/>
          <a:ea typeface="+mn-ea"/>
          <a:cs typeface="Franklin Gothic Book"/>
        </a:defRPr>
      </a:lvl3pPr>
      <a:lvl4pPr marL="1600200" indent="-228600" algn="l" defTabSz="457200" rtl="0" eaLnBrk="1" latinLnBrk="0" hangingPunct="1">
        <a:lnSpc>
          <a:spcPts val="3440"/>
        </a:lnSpc>
        <a:spcBef>
          <a:spcPct val="20000"/>
        </a:spcBef>
        <a:spcAft>
          <a:spcPts val="300"/>
        </a:spcAft>
        <a:buFont typeface="Arial"/>
        <a:buChar char="•"/>
        <a:defRPr sz="2000" kern="1200">
          <a:solidFill>
            <a:srgbClr val="4C4C4C"/>
          </a:solidFill>
          <a:latin typeface="+mj-lt"/>
          <a:ea typeface="+mn-ea"/>
          <a:cs typeface="Franklin Gothic Book"/>
        </a:defRPr>
      </a:lvl4pPr>
      <a:lvl5pPr marL="2057400" indent="-228600" algn="l" defTabSz="457200" rtl="0" eaLnBrk="1" latinLnBrk="0" hangingPunct="1">
        <a:lnSpc>
          <a:spcPts val="3440"/>
        </a:lnSpc>
        <a:spcBef>
          <a:spcPct val="20000"/>
        </a:spcBef>
        <a:spcAft>
          <a:spcPts val="300"/>
        </a:spcAft>
        <a:buFont typeface="Arial"/>
        <a:buChar char="•"/>
        <a:defRPr sz="2000" kern="1200">
          <a:solidFill>
            <a:srgbClr val="4C4C4C"/>
          </a:solidFill>
          <a:latin typeface="+mj-lt"/>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6.png"/><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23.xml"/><Relationship Id="rId7" Type="http://schemas.openxmlformats.org/officeDocument/2006/relationships/image" Target="../media/image16.png"/><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25.xml"/><Relationship Id="rId7" Type="http://schemas.openxmlformats.org/officeDocument/2006/relationships/image" Target="../media/image16.png"/><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27.xml"/><Relationship Id="rId7" Type="http://schemas.openxmlformats.org/officeDocument/2006/relationships/image" Target="../media/image16.png"/><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29.xml"/><Relationship Id="rId7" Type="http://schemas.openxmlformats.org/officeDocument/2006/relationships/image" Target="../media/image28.png"/><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5.xml"/><Relationship Id="rId7" Type="http://schemas.openxmlformats.org/officeDocument/2006/relationships/image" Target="../media/image16.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7.xml"/><Relationship Id="rId7" Type="http://schemas.openxmlformats.org/officeDocument/2006/relationships/image" Target="../media/image16.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9.xml"/><Relationship Id="rId7" Type="http://schemas.openxmlformats.org/officeDocument/2006/relationships/image" Target="../media/image16.pn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1.xml"/><Relationship Id="rId7" Type="http://schemas.openxmlformats.org/officeDocument/2006/relationships/image" Target="../media/image16.pn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3.xml"/><Relationship Id="rId7" Type="http://schemas.openxmlformats.org/officeDocument/2006/relationships/image" Target="../media/image16.png"/><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5.xml"/><Relationship Id="rId7" Type="http://schemas.openxmlformats.org/officeDocument/2006/relationships/image" Target="../media/image16.png"/><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7.xml"/><Relationship Id="rId7" Type="http://schemas.openxmlformats.org/officeDocument/2006/relationships/image" Target="../media/image1.emf"/><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image" Target="../media/image23.png"/><Relationship Id="rId4"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9.xml"/><Relationship Id="rId7" Type="http://schemas.openxmlformats.org/officeDocument/2006/relationships/image" Target="../media/image16.png"/><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0681" y="3971636"/>
            <a:ext cx="7487286" cy="1101128"/>
          </a:xfrm>
        </p:spPr>
        <p:txBody>
          <a:bodyPr rtlCol="0">
            <a:normAutofit/>
          </a:bodyPr>
          <a:lstStyle/>
          <a:p>
            <a:pPr>
              <a:defRPr/>
            </a:pPr>
            <a:r>
              <a:rPr lang="en-US" sz="2600" b="0" dirty="0">
                <a:solidFill>
                  <a:schemeClr val="accent1">
                    <a:lumMod val="50000"/>
                  </a:schemeClr>
                </a:solidFill>
              </a:rPr>
              <a:t>ANALYSIS OF INTEREST RATES </a:t>
            </a:r>
            <a:r>
              <a:rPr lang="en-US" sz="2600" b="0" dirty="0" err="1">
                <a:solidFill>
                  <a:schemeClr val="accent1">
                    <a:lumMod val="50000"/>
                  </a:schemeClr>
                </a:solidFill>
              </a:rPr>
              <a:t>tO</a:t>
            </a:r>
            <a:r>
              <a:rPr lang="en-US" sz="2600" b="0" dirty="0">
                <a:solidFill>
                  <a:schemeClr val="accent1">
                    <a:lumMod val="50000"/>
                  </a:schemeClr>
                </a:solidFill>
              </a:rPr>
              <a:t> BUSINESSES</a:t>
            </a:r>
            <a:r>
              <a:rPr lang="en-US" b="0" dirty="0">
                <a:solidFill>
                  <a:schemeClr val="accent1">
                    <a:lumMod val="50000"/>
                  </a:schemeClr>
                </a:solidFill>
              </a:rPr>
              <a:t/>
            </a:r>
            <a:br>
              <a:rPr lang="en-US" b="0" dirty="0">
                <a:solidFill>
                  <a:schemeClr val="accent1">
                    <a:lumMod val="50000"/>
                  </a:schemeClr>
                </a:solidFill>
              </a:rPr>
            </a:br>
            <a:r>
              <a:rPr lang="en-US" sz="1800" b="0" dirty="0">
                <a:solidFill>
                  <a:schemeClr val="accent1">
                    <a:lumMod val="50000"/>
                  </a:schemeClr>
                </a:solidFill>
              </a:rPr>
              <a:t>July 13 2021 – QUICK SCAN</a:t>
            </a:r>
            <a:endParaRPr lang="en-GB" sz="1800" dirty="0">
              <a:solidFill>
                <a:schemeClr val="accent1">
                  <a:lumMod val="50000"/>
                </a:schemeClr>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1449" y="5589240"/>
            <a:ext cx="2176242" cy="1008112"/>
          </a:xfrm>
          <a:prstGeom prst="rect">
            <a:avLst/>
          </a:prstGeom>
        </p:spPr>
      </p:pic>
      <p:sp>
        <p:nvSpPr>
          <p:cNvPr id="3" name="TextBox 2">
            <a:extLst>
              <a:ext uri="{FF2B5EF4-FFF2-40B4-BE49-F238E27FC236}">
                <a16:creationId xmlns:a16="http://schemas.microsoft.com/office/drawing/2014/main" xmlns="" id="{3173C754-4526-4887-B71A-6C974056FF22}"/>
              </a:ext>
            </a:extLst>
          </p:cNvPr>
          <p:cNvSpPr txBox="1"/>
          <p:nvPr/>
        </p:nvSpPr>
        <p:spPr>
          <a:xfrm>
            <a:off x="1300681" y="2808008"/>
            <a:ext cx="7843319" cy="1200329"/>
          </a:xfrm>
          <a:prstGeom prst="rect">
            <a:avLst/>
          </a:prstGeom>
          <a:noFill/>
        </p:spPr>
        <p:txBody>
          <a:bodyPr wrap="square" rtlCol="0">
            <a:spAutoFit/>
          </a:bodyPr>
          <a:lstStyle/>
          <a:p>
            <a:r>
              <a:rPr lang="el-GR" sz="3600" b="1" dirty="0">
                <a:solidFill>
                  <a:srgbClr val="00B0F0"/>
                </a:solidFill>
                <a:effectLst>
                  <a:outerShdw blurRad="38100" dist="38100" dir="2700000" algn="tl">
                    <a:srgbClr val="000000">
                      <a:alpha val="43137"/>
                    </a:srgbClr>
                  </a:outerShdw>
                </a:effectLst>
              </a:rPr>
              <a:t>ΑΝΑΛΥΣΗ ΕΠΙΤΟΚΙΩΝ ΔΑΝΕΙΣΜΟΥ </a:t>
            </a:r>
            <a:r>
              <a:rPr lang="el-GR" sz="3600" b="1" dirty="0" err="1">
                <a:solidFill>
                  <a:srgbClr val="00B0F0"/>
                </a:solidFill>
                <a:effectLst>
                  <a:outerShdw blurRad="38100" dist="38100" dir="2700000" algn="tl">
                    <a:srgbClr val="000000">
                      <a:alpha val="43137"/>
                    </a:srgbClr>
                  </a:outerShdw>
                </a:effectLst>
              </a:rPr>
              <a:t>Μ.μ.Ε.</a:t>
            </a:r>
            <a:r>
              <a:rPr lang="el-GR" sz="3600" b="1" dirty="0">
                <a:solidFill>
                  <a:srgbClr val="00B0F0"/>
                </a:solidFill>
                <a:effectLst>
                  <a:outerShdw blurRad="38100" dist="38100" dir="2700000" algn="tl">
                    <a:srgbClr val="000000">
                      <a:alpha val="43137"/>
                    </a:srgbClr>
                  </a:outerShdw>
                </a:effectLst>
              </a:rPr>
              <a:t> ΣΤΗΝ ΕΥΡΩΖΩΝΗ</a:t>
            </a:r>
          </a:p>
        </p:txBody>
      </p:sp>
    </p:spTree>
    <p:extLst>
      <p:ext uri="{BB962C8B-B14F-4D97-AF65-F5344CB8AC3E}">
        <p14:creationId xmlns:p14="http://schemas.microsoft.com/office/powerpoint/2010/main" val="2898384699"/>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xmlns="" id="{9C02B85D-9532-4FFE-A5F7-1AF473DFEEF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5" imgW="425" imgH="424" progId="TCLayout.ActiveDocument.1">
                  <p:embed/>
                </p:oleObj>
              </mc:Choice>
              <mc:Fallback>
                <p:oleObj name="think-cell Slide" r:id="rId5" imgW="425" imgH="424" progId="TCLayout.ActiveDocument.1">
                  <p:embed/>
                  <p:pic>
                    <p:nvPicPr>
                      <p:cNvPr id="9" name="Object 8" hidden="1">
                        <a:extLst>
                          <a:ext uri="{FF2B5EF4-FFF2-40B4-BE49-F238E27FC236}">
                            <a16:creationId xmlns:a16="http://schemas.microsoft.com/office/drawing/2014/main" xmlns="" id="{9C02B85D-9532-4FFE-A5F7-1AF473DFEEF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xmlns="" id="{C8CB540B-68DE-47D9-A3A4-E2F345156BE2}"/>
              </a:ext>
            </a:extLst>
          </p:cNvPr>
          <p:cNvSpPr/>
          <p:nvPr>
            <p:custDataLst>
              <p:tags r:id="rId3"/>
            </p:custDataLst>
          </p:nvPr>
        </p:nvSpPr>
        <p:spPr>
          <a:xfrm>
            <a:off x="0" y="0"/>
            <a:ext cx="158750" cy="158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fr-BE" sz="2500" b="1" dirty="0">
              <a:latin typeface="Franklin Gothic Medium" panose="020B0603020102020204" pitchFamily="34" charset="0"/>
              <a:ea typeface="+mj-ea"/>
              <a:sym typeface="Franklin Gothic Medium" panose="020B0603020102020204" pitchFamily="34" charset="0"/>
            </a:endParaRPr>
          </a:p>
        </p:txBody>
      </p:sp>
      <p:sp>
        <p:nvSpPr>
          <p:cNvPr id="2" name="Titre 1">
            <a:extLst>
              <a:ext uri="{FF2B5EF4-FFF2-40B4-BE49-F238E27FC236}">
                <a16:creationId xmlns:a16="http://schemas.microsoft.com/office/drawing/2014/main" xmlns="" id="{7D719C80-DEEF-40EB-859B-FE3F61009B04}"/>
              </a:ext>
            </a:extLst>
          </p:cNvPr>
          <p:cNvSpPr>
            <a:spLocks noGrp="1"/>
          </p:cNvSpPr>
          <p:nvPr>
            <p:ph type="title"/>
          </p:nvPr>
        </p:nvSpPr>
        <p:spPr/>
        <p:txBody>
          <a:bodyPr>
            <a:normAutofit/>
          </a:bodyPr>
          <a:lstStyle/>
          <a:p>
            <a:r>
              <a:rPr lang="fr-BE" sz="2800" dirty="0"/>
              <a:t>BANK’S OVERALL TERMS &amp; CONDITIONS </a:t>
            </a:r>
            <a:br>
              <a:rPr lang="fr-BE" sz="2800" dirty="0"/>
            </a:br>
            <a:r>
              <a:rPr lang="fr-BE" sz="2800" dirty="0"/>
              <a:t>REMAINED LARGELY UNCHANGED</a:t>
            </a:r>
          </a:p>
        </p:txBody>
      </p:sp>
      <p:sp>
        <p:nvSpPr>
          <p:cNvPr id="5" name="Rectangle 4">
            <a:extLst>
              <a:ext uri="{FF2B5EF4-FFF2-40B4-BE49-F238E27FC236}">
                <a16:creationId xmlns:a16="http://schemas.microsoft.com/office/drawing/2014/main" xmlns="" id="{7C54CB25-139E-4994-A302-F1224962143B}"/>
              </a:ext>
            </a:extLst>
          </p:cNvPr>
          <p:cNvSpPr/>
          <p:nvPr/>
        </p:nvSpPr>
        <p:spPr>
          <a:xfrm>
            <a:off x="2095645" y="6473178"/>
            <a:ext cx="7253527" cy="369332"/>
          </a:xfrm>
          <a:prstGeom prst="rect">
            <a:avLst/>
          </a:prstGeom>
        </p:spPr>
        <p:txBody>
          <a:bodyPr wrap="square">
            <a:spAutoFit/>
          </a:bodyPr>
          <a:lstStyle/>
          <a:p>
            <a:r>
              <a:rPr lang="fr-FR" sz="900" dirty="0"/>
              <a:t>Source: ECB Bank </a:t>
            </a:r>
            <a:r>
              <a:rPr lang="fr-FR" sz="900" dirty="0" err="1"/>
              <a:t>Lending</a:t>
            </a:r>
            <a:r>
              <a:rPr lang="fr-FR" sz="900" dirty="0"/>
              <a:t> Survey; https://www.ecb.europa.eu/stats/ecb_surveys/bank_lending_survey/html/ecb.blssurvey2021q1~5ab71bda59.en.html#toc5</a:t>
            </a:r>
            <a:endParaRPr lang="fr-BE" sz="900" dirty="0"/>
          </a:p>
        </p:txBody>
      </p:sp>
      <p:pic>
        <p:nvPicPr>
          <p:cNvPr id="11" name="Picture 2" descr="http://t3.gstatic.com/images?q=tbn:ANd9GcTyrAJD8zAEF8rSL97V-kdKx_IZau6DcwlbQoH14EpkMEStf9hx&amp;t=1">
            <a:extLst>
              <a:ext uri="{FF2B5EF4-FFF2-40B4-BE49-F238E27FC236}">
                <a16:creationId xmlns:a16="http://schemas.microsoft.com/office/drawing/2014/main" xmlns="" id="{814DA10D-AED2-4961-ABE5-CA23CFA7F70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52511" y="200156"/>
            <a:ext cx="600491" cy="399600"/>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xmlns="" id="{AA8A6F5B-64CC-4331-A854-A4F2112BEDEA}"/>
              </a:ext>
            </a:extLst>
          </p:cNvPr>
          <p:cNvSpPr txBox="1"/>
          <p:nvPr/>
        </p:nvSpPr>
        <p:spPr>
          <a:xfrm>
            <a:off x="78509" y="1199513"/>
            <a:ext cx="8986981" cy="5262979"/>
          </a:xfrm>
          <a:prstGeom prst="rect">
            <a:avLst/>
          </a:prstGeom>
          <a:noFill/>
        </p:spPr>
        <p:txBody>
          <a:bodyPr wrap="square">
            <a:spAutoFit/>
          </a:bodyPr>
          <a:lstStyle/>
          <a:p>
            <a:pPr algn="l" fontAlgn="base"/>
            <a:r>
              <a:rPr lang="en-US" sz="1050" b="0" i="0" dirty="0">
                <a:solidFill>
                  <a:srgbClr val="555555"/>
                </a:solidFill>
                <a:effectLst/>
                <a:latin typeface="Open Sans" panose="020B0606030504020204" pitchFamily="34" charset="0"/>
              </a:rPr>
              <a:t>Banks’ overall terms and conditions (i.e. banks’ actual terms and conditions agreed in the loan contract) for loans to enterprises remained unchanged in the first quarter of 2021 (net percentage of 0%, after 14%). </a:t>
            </a:r>
          </a:p>
          <a:p>
            <a:pPr algn="l" fontAlgn="base"/>
            <a:endParaRPr lang="en-US" sz="1050" dirty="0">
              <a:solidFill>
                <a:srgbClr val="555555"/>
              </a:solidFill>
              <a:latin typeface="Open Sans" panose="020B0606030504020204" pitchFamily="34" charset="0"/>
            </a:endParaRPr>
          </a:p>
          <a:p>
            <a:pPr algn="l" fontAlgn="base"/>
            <a:r>
              <a:rPr lang="en-US" sz="1050" b="0" i="0" dirty="0">
                <a:solidFill>
                  <a:srgbClr val="555555"/>
                </a:solidFill>
                <a:effectLst/>
                <a:latin typeface="Open Sans" panose="020B0606030504020204" pitchFamily="34" charset="0"/>
              </a:rPr>
              <a:t>Margins on average loans (defined as the spread over relevant market reference rates) narrowed in net terms, mainly owing to competitive pressures, while margins on riskier loans widened somewhat, on balance. </a:t>
            </a:r>
          </a:p>
          <a:p>
            <a:pPr algn="l" fontAlgn="base"/>
            <a:endParaRPr lang="en-US" sz="1050" dirty="0">
              <a:solidFill>
                <a:srgbClr val="555555"/>
              </a:solidFill>
              <a:latin typeface="Open Sans" panose="020B0606030504020204" pitchFamily="34" charset="0"/>
            </a:endParaRPr>
          </a:p>
          <a:p>
            <a:pPr algn="l" fontAlgn="base"/>
            <a:r>
              <a:rPr lang="en-US" sz="1050" b="0" i="0" dirty="0">
                <a:solidFill>
                  <a:srgbClr val="555555"/>
                </a:solidFill>
                <a:effectLst/>
                <a:latin typeface="Open Sans" panose="020B0606030504020204" pitchFamily="34" charset="0"/>
              </a:rPr>
              <a:t>In addition, the tightening impact of collateral requirements became considerably smaller compared with previous pandemic quarters. For housing loans, banks reported, on balance, an easing of overall terms and conditions (net percentage of -6%, after 6%), while no change for consumer credit and other lending to households was reported (0%, after 1%).</a:t>
            </a:r>
          </a:p>
          <a:p>
            <a:pPr algn="l" fontAlgn="base"/>
            <a:r>
              <a:rPr lang="en-US" sz="1050" b="0" i="0" dirty="0">
                <a:solidFill>
                  <a:srgbClr val="555555"/>
                </a:solidFill>
                <a:effectLst/>
                <a:latin typeface="Open Sans" panose="020B0606030504020204" pitchFamily="34" charset="0"/>
              </a:rPr>
              <a:t>The net percentage of banks reporting an increase in the share of rejected applications for loans to firms was higher than in the previous quarter (net percentage of 8%, after 2%). This may be related to the overall smaller share of loans granted with public guarantees. Euro area banks were broadly balanced when reporting on changes in the share of rejected applications for housing loans (-1%, after 5%) while the net percentage of banks reporting higher rejection rates increased somewhat for consumer credit and other lending to households (7%, after 4%).</a:t>
            </a:r>
          </a:p>
          <a:p>
            <a:pPr algn="l" fontAlgn="base"/>
            <a:r>
              <a:rPr lang="en-US" sz="1050" b="0" i="0" dirty="0">
                <a:solidFill>
                  <a:srgbClr val="555555"/>
                </a:solidFill>
                <a:effectLst/>
                <a:latin typeface="Open Sans" panose="020B0606030504020204" pitchFamily="34" charset="0"/>
              </a:rPr>
              <a:t>Across the largest euro area countries, credit standards for loans to enterprises tightened in Germany, Spain and Italy, while they remained unchanged in France in the first quarter of 2021 (see Overview table)</a:t>
            </a:r>
          </a:p>
          <a:p>
            <a:pPr algn="l" fontAlgn="base"/>
            <a:r>
              <a:rPr lang="el-GR" sz="1050" b="1" i="0" dirty="0">
                <a:solidFill>
                  <a:schemeClr val="accent3">
                    <a:lumMod val="50000"/>
                  </a:schemeClr>
                </a:solidFill>
                <a:effectLst/>
                <a:latin typeface="Open Sans" panose="020B0606030504020204" pitchFamily="34" charset="0"/>
              </a:rPr>
              <a:t>Οι βασικοί όροι και </a:t>
            </a:r>
            <a:r>
              <a:rPr lang="el-GR" sz="1050" b="1" i="0" dirty="0" err="1">
                <a:solidFill>
                  <a:schemeClr val="accent3">
                    <a:lumMod val="50000"/>
                  </a:schemeClr>
                </a:solidFill>
                <a:effectLst/>
                <a:latin typeface="Open Sans" panose="020B0606030504020204" pitchFamily="34" charset="0"/>
              </a:rPr>
              <a:t>προυποθέσεις</a:t>
            </a:r>
            <a:r>
              <a:rPr lang="el-GR" sz="1050" b="1" i="0" dirty="0">
                <a:solidFill>
                  <a:schemeClr val="accent3">
                    <a:lumMod val="50000"/>
                  </a:schemeClr>
                </a:solidFill>
                <a:effectLst/>
                <a:latin typeface="Open Sans" panose="020B0606030504020204" pitchFamily="34" charset="0"/>
              </a:rPr>
              <a:t> δανεισμού</a:t>
            </a:r>
          </a:p>
          <a:p>
            <a:pPr algn="l" fontAlgn="base"/>
            <a:r>
              <a:rPr lang="el-GR" sz="1050" b="0" i="0" dirty="0">
                <a:solidFill>
                  <a:schemeClr val="accent3">
                    <a:lumMod val="50000"/>
                  </a:schemeClr>
                </a:solidFill>
                <a:effectLst/>
                <a:latin typeface="Open Sans" panose="020B0606030504020204" pitchFamily="34" charset="0"/>
              </a:rPr>
              <a:t>Οι συνολικοί όροι και προϋποθέσεις των τραπεζών, δηλαδή οι πραγματικοί όροι και προϋποθέσεις των τραπεζών που συμφωνούνται στις συμβάσεις για δάνεια προς επιχειρήσεις παρέμειναν αμετάβλητοι το πρώτο τρίμηνο του 2021 με καθαρό ποσοστό 0%, μετά το 14%. </a:t>
            </a:r>
            <a:endParaRPr lang="en-US" sz="1050" b="0" i="0" dirty="0">
              <a:solidFill>
                <a:schemeClr val="accent3">
                  <a:lumMod val="50000"/>
                </a:schemeClr>
              </a:solidFill>
              <a:effectLst/>
              <a:latin typeface="Open Sans" panose="020B0606030504020204" pitchFamily="34" charset="0"/>
            </a:endParaRPr>
          </a:p>
          <a:p>
            <a:pPr algn="l" fontAlgn="base"/>
            <a:r>
              <a:rPr lang="el-GR" sz="1050" b="0" i="0" dirty="0">
                <a:solidFill>
                  <a:schemeClr val="accent3">
                    <a:lumMod val="50000"/>
                  </a:schemeClr>
                </a:solidFill>
                <a:effectLst/>
                <a:latin typeface="Open Sans" panose="020B0606030504020204" pitchFamily="34" charset="0"/>
              </a:rPr>
              <a:t>Τα περιθώρια των μέσων δανείων ορίζονται ως κατανομή των σχετικών επιτοκίων αναφοράς της αγοράς που μειώθηκαν σε καθαρούς όρους, κυρίως λόγω ανταγωνιστικών πιέσεων, ενώ τα περιθώρια δανείων με επισφάλειες διευρύνθηκαν κάπως, σε ισοζύγιο.</a:t>
            </a:r>
            <a:endParaRPr lang="en-US" sz="1050" b="0" i="0" dirty="0">
              <a:solidFill>
                <a:schemeClr val="accent3">
                  <a:lumMod val="50000"/>
                </a:schemeClr>
              </a:solidFill>
              <a:effectLst/>
              <a:latin typeface="Open Sans" panose="020B0606030504020204" pitchFamily="34" charset="0"/>
            </a:endParaRPr>
          </a:p>
          <a:p>
            <a:pPr algn="l" fontAlgn="base"/>
            <a:r>
              <a:rPr lang="el-GR" sz="1050" b="0" i="0" dirty="0">
                <a:solidFill>
                  <a:schemeClr val="accent3">
                    <a:lumMod val="50000"/>
                  </a:schemeClr>
                </a:solidFill>
                <a:effectLst/>
                <a:latin typeface="Open Sans" panose="020B0606030504020204" pitchFamily="34" charset="0"/>
              </a:rPr>
              <a:t> Επιπλέον, ο αυστηρότερος αντίκτυπος των απαιτήσεων παροχής ασφάλειας έγινε πολύ μικρότερος σε σύγκριση με προηγούμενα πανδημικά τρίμηνα. Για στεγαστικά δάνεια, οι τράπεζες ανέφεραν, σε ισορροπία, μια χαλάρωση των συνολικών όρων και προϋποθέσεων με καθαρό ποσοστό -6%, μετά το 6%, ενώ δεν αναφέρθηκε καμία αλλαγή για καταναλωτική πίστη και άλλα δάνεια προς νοικοκυριά μετά από το 1%. Το καθαρό ποσοστό των τραπεζών που ανέφεραν αύξηση του μεριδίου των απορριφθέντων αιτήσεων για δάνεια προς επιχειρήσεις ήταν υψηλότερο από το προηγούμενο τρίμηνο με καθαρό ποσοστό 8%, μετά από 2%. Αυτό μπορεί να σχετίζεται με το συνολικό μικρότερο μερίδιο των δανείων που χορηγούνται με δημόσιες εγγυήσεις. Οι τράπεζες της ζώνης του ευρώ ήταν σε γενικές γραμμές ισορροπημένες κατά την υποβολή εκθέσεων σχετικά με αλλαγές στο μερίδιο των απορριφθέντων αιτήσεων για στεγαστικά δάνεια με -1%, μετά από 5%, ενώ το καθαρό ποσοστό των τραπεζών που ανέφεραν υψηλότερα ποσοστά απόρριψης αυξήθηκε κάπως για καταναλωτική πίστη και άλλα δάνεια προς νοικοκυριά με 7 %, μετά από 4%. </a:t>
            </a:r>
            <a:endParaRPr lang="en-US" sz="1050" b="0" i="0" dirty="0">
              <a:solidFill>
                <a:schemeClr val="accent3">
                  <a:lumMod val="50000"/>
                </a:schemeClr>
              </a:solidFill>
              <a:effectLst/>
              <a:latin typeface="Open Sans" panose="020B0606030504020204" pitchFamily="34" charset="0"/>
            </a:endParaRPr>
          </a:p>
          <a:p>
            <a:pPr algn="l" fontAlgn="base"/>
            <a:r>
              <a:rPr lang="el-GR" sz="1050" b="0" i="0" dirty="0">
                <a:solidFill>
                  <a:schemeClr val="accent3">
                    <a:lumMod val="50000"/>
                  </a:schemeClr>
                </a:solidFill>
                <a:effectLst/>
                <a:latin typeface="Open Sans" panose="020B0606030504020204" pitchFamily="34" charset="0"/>
              </a:rPr>
              <a:t>Σε όλες τις μεγαλύτερες χώρες της ζώνης του ευρώ, τα πιστωτικά πρότυπα για δάνεια προς επιχειρήσεις ενισχύθηκαν στη Γερμανία, την Ισπανία και την Ιταλία, ενώ παρέμειναν αμετάβλητα στη Γαλλία το πρώτο τρίμηνο του 2021</a:t>
            </a:r>
          </a:p>
        </p:txBody>
      </p:sp>
    </p:spTree>
    <p:extLst>
      <p:ext uri="{BB962C8B-B14F-4D97-AF65-F5344CB8AC3E}">
        <p14:creationId xmlns:p14="http://schemas.microsoft.com/office/powerpoint/2010/main" val="3049431929"/>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xmlns="" id="{9C02B85D-9532-4FFE-A5F7-1AF473DFEEF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5" imgW="425" imgH="424" progId="TCLayout.ActiveDocument.1">
                  <p:embed/>
                </p:oleObj>
              </mc:Choice>
              <mc:Fallback>
                <p:oleObj name="think-cell Slide" r:id="rId5" imgW="425" imgH="424" progId="TCLayout.ActiveDocument.1">
                  <p:embed/>
                  <p:pic>
                    <p:nvPicPr>
                      <p:cNvPr id="9" name="Object 8" hidden="1">
                        <a:extLst>
                          <a:ext uri="{FF2B5EF4-FFF2-40B4-BE49-F238E27FC236}">
                            <a16:creationId xmlns:a16="http://schemas.microsoft.com/office/drawing/2014/main" xmlns="" id="{9C02B85D-9532-4FFE-A5F7-1AF473DFEEF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xmlns="" id="{C8CB540B-68DE-47D9-A3A4-E2F345156BE2}"/>
              </a:ext>
            </a:extLst>
          </p:cNvPr>
          <p:cNvSpPr/>
          <p:nvPr>
            <p:custDataLst>
              <p:tags r:id="rId3"/>
            </p:custDataLst>
          </p:nvPr>
        </p:nvSpPr>
        <p:spPr>
          <a:xfrm>
            <a:off x="0" y="0"/>
            <a:ext cx="158750" cy="158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fr-BE" sz="2500" b="1" dirty="0">
              <a:latin typeface="Franklin Gothic Medium" panose="020B0603020102020204" pitchFamily="34" charset="0"/>
              <a:ea typeface="+mj-ea"/>
              <a:sym typeface="Franklin Gothic Medium" panose="020B0603020102020204" pitchFamily="34" charset="0"/>
            </a:endParaRPr>
          </a:p>
        </p:txBody>
      </p:sp>
      <p:sp>
        <p:nvSpPr>
          <p:cNvPr id="2" name="Titre 1">
            <a:extLst>
              <a:ext uri="{FF2B5EF4-FFF2-40B4-BE49-F238E27FC236}">
                <a16:creationId xmlns:a16="http://schemas.microsoft.com/office/drawing/2014/main" xmlns="" id="{7D719C80-DEEF-40EB-859B-FE3F61009B04}"/>
              </a:ext>
            </a:extLst>
          </p:cNvPr>
          <p:cNvSpPr>
            <a:spLocks noGrp="1"/>
          </p:cNvSpPr>
          <p:nvPr>
            <p:ph type="title"/>
          </p:nvPr>
        </p:nvSpPr>
        <p:spPr/>
        <p:txBody>
          <a:bodyPr>
            <a:normAutofit/>
          </a:bodyPr>
          <a:lstStyle/>
          <a:p>
            <a:r>
              <a:rPr lang="fr-BE" sz="2800" dirty="0"/>
              <a:t>RISK PERCEPTION REMAINS THE KEY ELEMENT OF CREDIT STANDARDS </a:t>
            </a:r>
          </a:p>
        </p:txBody>
      </p:sp>
      <p:sp>
        <p:nvSpPr>
          <p:cNvPr id="5" name="Rectangle 4">
            <a:extLst>
              <a:ext uri="{FF2B5EF4-FFF2-40B4-BE49-F238E27FC236}">
                <a16:creationId xmlns:a16="http://schemas.microsoft.com/office/drawing/2014/main" xmlns="" id="{7C54CB25-139E-4994-A302-F1224962143B}"/>
              </a:ext>
            </a:extLst>
          </p:cNvPr>
          <p:cNvSpPr/>
          <p:nvPr/>
        </p:nvSpPr>
        <p:spPr>
          <a:xfrm>
            <a:off x="470045" y="6083690"/>
            <a:ext cx="7253527" cy="230832"/>
          </a:xfrm>
          <a:prstGeom prst="rect">
            <a:avLst/>
          </a:prstGeom>
        </p:spPr>
        <p:txBody>
          <a:bodyPr wrap="square">
            <a:spAutoFit/>
          </a:bodyPr>
          <a:lstStyle/>
          <a:p>
            <a:r>
              <a:rPr lang="fr-FR" sz="900" dirty="0"/>
              <a:t>Source: </a:t>
            </a:r>
            <a:r>
              <a:rPr lang="fr-FR" sz="900" dirty="0" err="1"/>
              <a:t>European</a:t>
            </a:r>
            <a:r>
              <a:rPr lang="fr-FR" sz="900" dirty="0"/>
              <a:t> Spring </a:t>
            </a:r>
            <a:r>
              <a:rPr lang="fr-FR" sz="900" dirty="0" err="1"/>
              <a:t>Forecast</a:t>
            </a:r>
            <a:r>
              <a:rPr lang="fr-FR" sz="900" dirty="0"/>
              <a:t>, May 2021;   https://ec.europa.eu/info/sites/default/files/economy-finance/ip149_en.pdf</a:t>
            </a:r>
            <a:endParaRPr lang="fr-BE" sz="900" dirty="0"/>
          </a:p>
        </p:txBody>
      </p:sp>
      <p:pic>
        <p:nvPicPr>
          <p:cNvPr id="11" name="Picture 2" descr="http://t3.gstatic.com/images?q=tbn:ANd9GcTyrAJD8zAEF8rSL97V-kdKx_IZau6DcwlbQoH14EpkMEStf9hx&amp;t=1">
            <a:extLst>
              <a:ext uri="{FF2B5EF4-FFF2-40B4-BE49-F238E27FC236}">
                <a16:creationId xmlns:a16="http://schemas.microsoft.com/office/drawing/2014/main" xmlns="" id="{814DA10D-AED2-4961-ABE5-CA23CFA7F70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52511" y="200156"/>
            <a:ext cx="600491" cy="3996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xmlns="" id="{5705E413-A773-4DB8-B2AE-F7AF4185EBEF}"/>
              </a:ext>
            </a:extLst>
          </p:cNvPr>
          <p:cNvPicPr>
            <a:picLocks noChangeAspect="1"/>
          </p:cNvPicPr>
          <p:nvPr/>
        </p:nvPicPr>
        <p:blipFill rotWithShape="1">
          <a:blip r:embed="rId8"/>
          <a:srcRect l="25394" t="34843" r="43224" b="27022"/>
          <a:stretch/>
        </p:blipFill>
        <p:spPr>
          <a:xfrm>
            <a:off x="379808" y="1876926"/>
            <a:ext cx="4192192" cy="2786005"/>
          </a:xfrm>
          <a:prstGeom prst="rect">
            <a:avLst/>
          </a:prstGeom>
        </p:spPr>
      </p:pic>
      <p:sp>
        <p:nvSpPr>
          <p:cNvPr id="10" name="ZoneTexte 9">
            <a:extLst>
              <a:ext uri="{FF2B5EF4-FFF2-40B4-BE49-F238E27FC236}">
                <a16:creationId xmlns:a16="http://schemas.microsoft.com/office/drawing/2014/main" xmlns="" id="{CF255D63-66E4-4ABB-887C-6E705EF3565C}"/>
              </a:ext>
            </a:extLst>
          </p:cNvPr>
          <p:cNvSpPr txBox="1"/>
          <p:nvPr/>
        </p:nvSpPr>
        <p:spPr>
          <a:xfrm>
            <a:off x="4823157" y="1310194"/>
            <a:ext cx="4320843" cy="4755148"/>
          </a:xfrm>
          <a:prstGeom prst="rect">
            <a:avLst/>
          </a:prstGeom>
          <a:noFill/>
        </p:spPr>
        <p:txBody>
          <a:bodyPr wrap="square">
            <a:spAutoFit/>
          </a:bodyPr>
          <a:lstStyle/>
          <a:p>
            <a:pPr algn="l" fontAlgn="base"/>
            <a:r>
              <a:rPr lang="el-GR" sz="1400" b="1" i="0" dirty="0">
                <a:solidFill>
                  <a:schemeClr val="accent3">
                    <a:lumMod val="50000"/>
                  </a:schemeClr>
                </a:solidFill>
                <a:effectLst/>
                <a:latin typeface="Open Sans" panose="020B0606030504020204" pitchFamily="34" charset="0"/>
              </a:rPr>
              <a:t>Η εκτίμηση κινδύνου παραμένει το βασικό κριτήριο δανεισμού</a:t>
            </a:r>
          </a:p>
          <a:p>
            <a:pPr algn="l" fontAlgn="base"/>
            <a:r>
              <a:rPr lang="el-GR" sz="1100" b="0" i="0" dirty="0">
                <a:solidFill>
                  <a:schemeClr val="accent3">
                    <a:lumMod val="50000"/>
                  </a:schemeClr>
                </a:solidFill>
                <a:effectLst/>
                <a:latin typeface="Open Sans" panose="020B0606030504020204" pitchFamily="34" charset="0"/>
              </a:rPr>
              <a:t>Ο αυστηρότερος αντίκτυπος των αντιλήψεων σχετικά με τον κίνδυνο που σχετίζεται με την επιδείνωση της γενικής οικονομικής κατάστασης και της συγκεκριμένης επιχείρησης έγινε σημαντικά μικρότερος, αλλά συνέχισε να αποτελεί τον κύριο παράγοντα που συμβάλλει στην ενίσχυση των πιστωτικών προτύπων για τα δάνεια προς τις επιχειρήσεις. Αυτό αντικατοπτρίζει τις συνεχιζόμενες ανησυχίες των τραπεζών σχετικά με την πιστοληπτική ικανότητα των </a:t>
            </a:r>
            <a:r>
              <a:rPr lang="el-GR" sz="1100" b="0" i="0" dirty="0" err="1">
                <a:solidFill>
                  <a:schemeClr val="accent3">
                    <a:lumMod val="50000"/>
                  </a:schemeClr>
                </a:solidFill>
                <a:effectLst/>
                <a:latin typeface="Open Sans" panose="020B0606030504020204" pitchFamily="34" charset="0"/>
              </a:rPr>
              <a:t>δανειζομένων</a:t>
            </a:r>
            <a:r>
              <a:rPr lang="el-GR" sz="1100" b="0" i="0" dirty="0">
                <a:solidFill>
                  <a:schemeClr val="accent3">
                    <a:lumMod val="50000"/>
                  </a:schemeClr>
                </a:solidFill>
                <a:effectLst/>
                <a:latin typeface="Open Sans" panose="020B0606030504020204" pitchFamily="34" charset="0"/>
              </a:rPr>
              <a:t> λόγω της διάρκειας της πανδημίας και του αντίκτυπου των μέτρων περιορισμού στις επιχειρήσεις των επιχειρήσεων σε διάφορους τομείς της οικονομίας. Τα χαμηλότερα έσοδα από τις επιχειρήσεις κατά τη διάρκεια της πανδημίας και οι αυξημένοι δείκτες ακαθάριστου χρέους αύξησαν, κατά μέσο όρο, τους πιστωτικούς κινδύνους των επιχειρήσεων, παρά το γεγονός ότι η επιβάρυνση πληρωμής των τόκων των εταιρειών βρίσκεται σε ιστορικά χαμηλά επίπεδα. Επιπλέον, οι τράπεζες ανέφεραν μικρότερο αντίκτυπο της ανοχής κινδύνου των τραπεζών στα πιστωτικά τους πρότυπα και ισχυρότερο αντίκτυπο από την ανταγωνιστική πίεση, ιδίως από άλλες τράπεζες. Το κόστος των κεφαλαίων των τραπεζών και η κατάσταση του ισολογισμού είχαν ουδέτερο αντίκτυπο, όπως υποστηρίζεται από τη διευκόλυνση της νομισματικής πολιτικής, τα μέτρα εποπτείας κεφαλαίων και την υψηλότερη αντοχή των ισολογισμών των τραπεζών.</a:t>
            </a:r>
          </a:p>
        </p:txBody>
      </p:sp>
    </p:spTree>
    <p:extLst>
      <p:ext uri="{BB962C8B-B14F-4D97-AF65-F5344CB8AC3E}">
        <p14:creationId xmlns:p14="http://schemas.microsoft.com/office/powerpoint/2010/main" val="187043587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xmlns="" id="{9C02B85D-9532-4FFE-A5F7-1AF473DFEEF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5" imgW="425" imgH="424" progId="TCLayout.ActiveDocument.1">
                  <p:embed/>
                </p:oleObj>
              </mc:Choice>
              <mc:Fallback>
                <p:oleObj name="think-cell Slide" r:id="rId5" imgW="425" imgH="424" progId="TCLayout.ActiveDocument.1">
                  <p:embed/>
                  <p:pic>
                    <p:nvPicPr>
                      <p:cNvPr id="9" name="Object 8" hidden="1">
                        <a:extLst>
                          <a:ext uri="{FF2B5EF4-FFF2-40B4-BE49-F238E27FC236}">
                            <a16:creationId xmlns:a16="http://schemas.microsoft.com/office/drawing/2014/main" xmlns="" id="{9C02B85D-9532-4FFE-A5F7-1AF473DFEEF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xmlns="" id="{C8CB540B-68DE-47D9-A3A4-E2F345156BE2}"/>
              </a:ext>
            </a:extLst>
          </p:cNvPr>
          <p:cNvSpPr/>
          <p:nvPr>
            <p:custDataLst>
              <p:tags r:id="rId3"/>
            </p:custDataLst>
          </p:nvPr>
        </p:nvSpPr>
        <p:spPr>
          <a:xfrm>
            <a:off x="0" y="0"/>
            <a:ext cx="158750" cy="158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fr-BE" sz="2500" b="1" dirty="0">
              <a:latin typeface="Franklin Gothic Medium" panose="020B0603020102020204" pitchFamily="34" charset="0"/>
              <a:ea typeface="+mj-ea"/>
              <a:sym typeface="Franklin Gothic Medium" panose="020B0603020102020204" pitchFamily="34" charset="0"/>
            </a:endParaRPr>
          </a:p>
        </p:txBody>
      </p:sp>
      <p:sp>
        <p:nvSpPr>
          <p:cNvPr id="2" name="Titre 1">
            <a:extLst>
              <a:ext uri="{FF2B5EF4-FFF2-40B4-BE49-F238E27FC236}">
                <a16:creationId xmlns:a16="http://schemas.microsoft.com/office/drawing/2014/main" xmlns="" id="{7D719C80-DEEF-40EB-859B-FE3F61009B04}"/>
              </a:ext>
            </a:extLst>
          </p:cNvPr>
          <p:cNvSpPr>
            <a:spLocks noGrp="1"/>
          </p:cNvSpPr>
          <p:nvPr>
            <p:ph type="title"/>
          </p:nvPr>
        </p:nvSpPr>
        <p:spPr/>
        <p:txBody>
          <a:bodyPr>
            <a:normAutofit/>
          </a:bodyPr>
          <a:lstStyle/>
          <a:p>
            <a:r>
              <a:rPr lang="fr-BE" sz="2800" dirty="0"/>
              <a:t>TERMS AND CONDITIONS ON LOANS REMAIN </a:t>
            </a:r>
            <a:br>
              <a:rPr lang="fr-BE" sz="2800" dirty="0"/>
            </a:br>
            <a:r>
              <a:rPr lang="fr-BE" sz="2800" dirty="0"/>
              <a:t>LARGELY UNCHANGED</a:t>
            </a:r>
          </a:p>
        </p:txBody>
      </p:sp>
      <p:sp>
        <p:nvSpPr>
          <p:cNvPr id="5" name="Rectangle 4">
            <a:extLst>
              <a:ext uri="{FF2B5EF4-FFF2-40B4-BE49-F238E27FC236}">
                <a16:creationId xmlns:a16="http://schemas.microsoft.com/office/drawing/2014/main" xmlns="" id="{7C54CB25-139E-4994-A302-F1224962143B}"/>
              </a:ext>
            </a:extLst>
          </p:cNvPr>
          <p:cNvSpPr/>
          <p:nvPr/>
        </p:nvSpPr>
        <p:spPr>
          <a:xfrm>
            <a:off x="2105891" y="6465869"/>
            <a:ext cx="6246620" cy="507831"/>
          </a:xfrm>
          <a:prstGeom prst="rect">
            <a:avLst/>
          </a:prstGeom>
        </p:spPr>
        <p:txBody>
          <a:bodyPr wrap="square">
            <a:spAutoFit/>
          </a:bodyPr>
          <a:lstStyle/>
          <a:p>
            <a:r>
              <a:rPr lang="fr-FR" sz="900" dirty="0"/>
              <a:t>Source: ECB Bank </a:t>
            </a:r>
            <a:r>
              <a:rPr lang="fr-FR" sz="900" dirty="0" err="1"/>
              <a:t>Lending</a:t>
            </a:r>
            <a:r>
              <a:rPr lang="fr-FR" sz="900" dirty="0"/>
              <a:t> Survey; https://www.ecb.europa.eu/stats/ecb_surveys/bank_lending_survey/html/ecb.blssurvey2021q1~5ab71bda59.en.html#toc5</a:t>
            </a:r>
            <a:endParaRPr lang="fr-BE" sz="900" dirty="0"/>
          </a:p>
        </p:txBody>
      </p:sp>
      <p:pic>
        <p:nvPicPr>
          <p:cNvPr id="11" name="Picture 2" descr="http://t3.gstatic.com/images?q=tbn:ANd9GcTyrAJD8zAEF8rSL97V-kdKx_IZau6DcwlbQoH14EpkMEStf9hx&amp;t=1">
            <a:extLst>
              <a:ext uri="{FF2B5EF4-FFF2-40B4-BE49-F238E27FC236}">
                <a16:creationId xmlns:a16="http://schemas.microsoft.com/office/drawing/2014/main" xmlns="" id="{814DA10D-AED2-4961-ABE5-CA23CFA7F70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52511" y="200156"/>
            <a:ext cx="600491" cy="399600"/>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xmlns="" id="{AA8A6F5B-64CC-4331-A854-A4F2112BEDEA}"/>
              </a:ext>
            </a:extLst>
          </p:cNvPr>
          <p:cNvSpPr txBox="1"/>
          <p:nvPr/>
        </p:nvSpPr>
        <p:spPr>
          <a:xfrm>
            <a:off x="3928310" y="1458193"/>
            <a:ext cx="5024691" cy="2800767"/>
          </a:xfrm>
          <a:prstGeom prst="rect">
            <a:avLst/>
          </a:prstGeom>
          <a:noFill/>
        </p:spPr>
        <p:txBody>
          <a:bodyPr wrap="square">
            <a:spAutoFit/>
          </a:bodyPr>
          <a:lstStyle/>
          <a:p>
            <a:pPr algn="l" fontAlgn="base"/>
            <a:r>
              <a:rPr lang="en-US" sz="1100" b="0" i="0" dirty="0">
                <a:solidFill>
                  <a:srgbClr val="555555"/>
                </a:solidFill>
                <a:effectLst/>
                <a:latin typeface="Open Sans" panose="020B0606030504020204" pitchFamily="34" charset="0"/>
              </a:rPr>
              <a:t>Banks’ overall terms and conditions (i.e. banks’ actual terms and conditions agreed in the loan contract) for new loans to enterprises remained unchanged in the first quarter of 2021 (net percentage of 0%, after 14%; see Chart 2 and Table 2), following a tightening in previous quarters. </a:t>
            </a:r>
          </a:p>
          <a:p>
            <a:pPr algn="l" fontAlgn="base"/>
            <a:r>
              <a:rPr lang="en-US" sz="1100" b="0" i="0" dirty="0">
                <a:solidFill>
                  <a:srgbClr val="555555"/>
                </a:solidFill>
                <a:effectLst/>
                <a:latin typeface="Open Sans" panose="020B0606030504020204" pitchFamily="34" charset="0"/>
              </a:rPr>
              <a:t>Margins on average loans (defined as the spread over relevant market reference rates) narrowed somewhat in net terms according to the banks, following a widening in the second half of 2020. </a:t>
            </a:r>
          </a:p>
          <a:p>
            <a:pPr algn="l" fontAlgn="base"/>
            <a:r>
              <a:rPr lang="en-US" sz="1100" b="0" i="0" dirty="0">
                <a:solidFill>
                  <a:srgbClr val="555555"/>
                </a:solidFill>
                <a:effectLst/>
                <a:latin typeface="Open Sans" panose="020B0606030504020204" pitchFamily="34" charset="0"/>
              </a:rPr>
              <a:t>The overall broadly stable development of margins on average loans is consistent with bank lending rates remaining around their historical low. </a:t>
            </a:r>
          </a:p>
          <a:p>
            <a:pPr algn="l" fontAlgn="base"/>
            <a:r>
              <a:rPr lang="en-US" sz="1100" b="0" i="0" dirty="0">
                <a:solidFill>
                  <a:srgbClr val="555555"/>
                </a:solidFill>
                <a:effectLst/>
                <a:latin typeface="Open Sans" panose="020B0606030504020204" pitchFamily="34" charset="0"/>
              </a:rPr>
              <a:t>By contrast, margins on riskier loans continued to widen, on balance, according to reporting banks, but less than in all quarters of 2020. </a:t>
            </a:r>
          </a:p>
          <a:p>
            <a:pPr algn="l" fontAlgn="base"/>
            <a:r>
              <a:rPr lang="en-US" sz="1100" b="0" i="0" dirty="0">
                <a:solidFill>
                  <a:srgbClr val="555555"/>
                </a:solidFill>
                <a:effectLst/>
                <a:latin typeface="Open Sans" panose="020B0606030504020204" pitchFamily="34" charset="0"/>
              </a:rPr>
              <a:t>In addition, the tightening impact of collateral requirements became considerably smaller compared with previous pandemic quarters. Regarding other components of banks’ credit terms and conditions, banks reported a small net easing, mainly via the maturity of the loans.</a:t>
            </a:r>
          </a:p>
        </p:txBody>
      </p:sp>
      <p:pic>
        <p:nvPicPr>
          <p:cNvPr id="4" name="Image 3">
            <a:extLst>
              <a:ext uri="{FF2B5EF4-FFF2-40B4-BE49-F238E27FC236}">
                <a16:creationId xmlns:a16="http://schemas.microsoft.com/office/drawing/2014/main" xmlns="" id="{8583334E-205E-493D-95DD-3057BAFC0F67}"/>
              </a:ext>
            </a:extLst>
          </p:cNvPr>
          <p:cNvPicPr>
            <a:picLocks noChangeAspect="1"/>
          </p:cNvPicPr>
          <p:nvPr/>
        </p:nvPicPr>
        <p:blipFill rotWithShape="1">
          <a:blip r:embed="rId8"/>
          <a:srcRect l="25592" t="43985" r="43158" b="7318"/>
          <a:stretch/>
        </p:blipFill>
        <p:spPr>
          <a:xfrm>
            <a:off x="190999" y="1248902"/>
            <a:ext cx="3614676" cy="3080462"/>
          </a:xfrm>
          <a:prstGeom prst="rect">
            <a:avLst/>
          </a:prstGeom>
        </p:spPr>
      </p:pic>
      <p:sp>
        <p:nvSpPr>
          <p:cNvPr id="12" name="ZoneTexte 9">
            <a:extLst>
              <a:ext uri="{FF2B5EF4-FFF2-40B4-BE49-F238E27FC236}">
                <a16:creationId xmlns:a16="http://schemas.microsoft.com/office/drawing/2014/main" xmlns="" id="{A821CB82-B4D0-461E-9DAF-4FB8CCAEC072}"/>
              </a:ext>
            </a:extLst>
          </p:cNvPr>
          <p:cNvSpPr txBox="1"/>
          <p:nvPr/>
        </p:nvSpPr>
        <p:spPr>
          <a:xfrm>
            <a:off x="190999" y="4282920"/>
            <a:ext cx="8953001" cy="2123658"/>
          </a:xfrm>
          <a:prstGeom prst="rect">
            <a:avLst/>
          </a:prstGeom>
          <a:noFill/>
        </p:spPr>
        <p:txBody>
          <a:bodyPr wrap="square">
            <a:spAutoFit/>
          </a:bodyPr>
          <a:lstStyle/>
          <a:p>
            <a:pPr algn="l" fontAlgn="base"/>
            <a:r>
              <a:rPr lang="el-GR" sz="1100" b="1" i="0" dirty="0">
                <a:solidFill>
                  <a:schemeClr val="accent3">
                    <a:lumMod val="50000"/>
                  </a:schemeClr>
                </a:solidFill>
                <a:effectLst/>
                <a:latin typeface="Open Sans" panose="020B0606030504020204" pitchFamily="34" charset="0"/>
              </a:rPr>
              <a:t>Οι όροι και προϋποθέσεις δανεισμού παραμένουν ίδιοι</a:t>
            </a:r>
          </a:p>
          <a:p>
            <a:pPr algn="l" fontAlgn="base"/>
            <a:r>
              <a:rPr lang="el-GR" sz="1100" b="0" i="0" dirty="0">
                <a:solidFill>
                  <a:schemeClr val="accent3">
                    <a:lumMod val="50000"/>
                  </a:schemeClr>
                </a:solidFill>
                <a:effectLst/>
                <a:latin typeface="Open Sans" panose="020B0606030504020204" pitchFamily="34" charset="0"/>
              </a:rPr>
              <a:t>Οι γενικοί όροι και προϋποθέσεις των τραπεζών, δηλαδή οι πραγματικοί όροι και προϋποθέσεις των τραπεζών που συμφωνήθηκαν για νέα δάνεια προς επιχειρήσεις παρέμειναν αμετάβλητοι το πρώτο τρίμηνο του 2021 με καθαρό ποσοστό 0%, μετά από το 14%, μετά τη σύσφιξη των προηγούμενων τριμήνων. Τα περιθώρια των μέσων δανείων, που ορίζονται ως η κατανομή των σχετικών επιτοκίων αναφοράς της αγοράς μειώθηκαν κάπως σε καθαρούς όρους σύμφωνα με τις τράπεζες, μετά τη διεύρυνση το δεύτερο εξάμηνο του 2020.</a:t>
            </a:r>
            <a:endParaRPr lang="en-US" sz="1100" b="0" i="0" dirty="0">
              <a:solidFill>
                <a:schemeClr val="accent3">
                  <a:lumMod val="50000"/>
                </a:schemeClr>
              </a:solidFill>
              <a:effectLst/>
              <a:latin typeface="Open Sans" panose="020B0606030504020204" pitchFamily="34" charset="0"/>
            </a:endParaRPr>
          </a:p>
          <a:p>
            <a:pPr algn="l" fontAlgn="base"/>
            <a:r>
              <a:rPr lang="el-GR" sz="1100" b="0" i="0" dirty="0">
                <a:solidFill>
                  <a:schemeClr val="accent3">
                    <a:lumMod val="50000"/>
                  </a:schemeClr>
                </a:solidFill>
                <a:effectLst/>
                <a:latin typeface="Open Sans" panose="020B0606030504020204" pitchFamily="34" charset="0"/>
              </a:rPr>
              <a:t> Η γενικά σταθερή εξέλιξη των περιθωρίων στο μέσο όρο των δανείων συνάδει με τα επιτόκια τραπεζικού δανεισμού που παραμένουν στο ιστορικό χαμηλό τους. Αντίθετα, τα περιθώρια δανείων με υψηλότερο κίνδυνο συνέχισαν να διευρύνονται, σε ισορροπία, σύμφωνα με τις τράπεζες, αλλά λιγότερο από ό, τι σε όλα τα τρίμηνα του 2020. Επιπλέον, ο αυστηρότερος αντίκτυπος των απαιτήσεων παροχής ασφάλειας έγινε πολύ μικρότερος σε σύγκριση με προηγούμενα πανδημικά τρίμηνα. Όσον αφορά τα υπόλοιπα στοιχεία των πιστωτικών όρων και προϋποθέσεων των τραπεζών, οι τράπεζες ανέφεραν μικρή χαλάρωση, κυρίως μέσω της λήξης των δανείων.</a:t>
            </a:r>
          </a:p>
        </p:txBody>
      </p:sp>
    </p:spTree>
    <p:extLst>
      <p:ext uri="{BB962C8B-B14F-4D97-AF65-F5344CB8AC3E}">
        <p14:creationId xmlns:p14="http://schemas.microsoft.com/office/powerpoint/2010/main" val="317932688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xmlns="" id="{9C02B85D-9532-4FFE-A5F7-1AF473DFEEF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5" imgW="425" imgH="424" progId="TCLayout.ActiveDocument.1">
                  <p:embed/>
                </p:oleObj>
              </mc:Choice>
              <mc:Fallback>
                <p:oleObj name="think-cell Slide" r:id="rId5" imgW="425" imgH="424" progId="TCLayout.ActiveDocument.1">
                  <p:embed/>
                  <p:pic>
                    <p:nvPicPr>
                      <p:cNvPr id="9" name="Object 8" hidden="1">
                        <a:extLst>
                          <a:ext uri="{FF2B5EF4-FFF2-40B4-BE49-F238E27FC236}">
                            <a16:creationId xmlns:a16="http://schemas.microsoft.com/office/drawing/2014/main" xmlns="" id="{9C02B85D-9532-4FFE-A5F7-1AF473DFEEF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xmlns="" id="{C8CB540B-68DE-47D9-A3A4-E2F345156BE2}"/>
              </a:ext>
            </a:extLst>
          </p:cNvPr>
          <p:cNvSpPr/>
          <p:nvPr>
            <p:custDataLst>
              <p:tags r:id="rId3"/>
            </p:custDataLst>
          </p:nvPr>
        </p:nvSpPr>
        <p:spPr>
          <a:xfrm>
            <a:off x="0" y="0"/>
            <a:ext cx="158750" cy="158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fr-BE" sz="2500" b="1" dirty="0">
              <a:latin typeface="Franklin Gothic Medium" panose="020B0603020102020204" pitchFamily="34" charset="0"/>
              <a:ea typeface="+mj-ea"/>
              <a:sym typeface="Franklin Gothic Medium" panose="020B0603020102020204" pitchFamily="34" charset="0"/>
            </a:endParaRPr>
          </a:p>
        </p:txBody>
      </p:sp>
      <p:sp>
        <p:nvSpPr>
          <p:cNvPr id="2" name="Titre 1">
            <a:extLst>
              <a:ext uri="{FF2B5EF4-FFF2-40B4-BE49-F238E27FC236}">
                <a16:creationId xmlns:a16="http://schemas.microsoft.com/office/drawing/2014/main" xmlns="" id="{7D719C80-DEEF-40EB-859B-FE3F61009B04}"/>
              </a:ext>
            </a:extLst>
          </p:cNvPr>
          <p:cNvSpPr>
            <a:spLocks noGrp="1"/>
          </p:cNvSpPr>
          <p:nvPr>
            <p:ph type="title"/>
          </p:nvPr>
        </p:nvSpPr>
        <p:spPr/>
        <p:txBody>
          <a:bodyPr>
            <a:normAutofit/>
          </a:bodyPr>
          <a:lstStyle/>
          <a:p>
            <a:r>
              <a:rPr lang="fr-BE" sz="2800" dirty="0"/>
              <a:t>THE REJECTION RATE FOR LOANS TO </a:t>
            </a:r>
            <a:br>
              <a:rPr lang="fr-BE" sz="2800" dirty="0"/>
            </a:br>
            <a:r>
              <a:rPr lang="fr-BE" sz="2800" dirty="0"/>
              <a:t>ENTREPRISES HAS INCREASED</a:t>
            </a:r>
          </a:p>
        </p:txBody>
      </p:sp>
      <p:sp>
        <p:nvSpPr>
          <p:cNvPr id="5" name="Rectangle 4">
            <a:extLst>
              <a:ext uri="{FF2B5EF4-FFF2-40B4-BE49-F238E27FC236}">
                <a16:creationId xmlns:a16="http://schemas.microsoft.com/office/drawing/2014/main" xmlns="" id="{7C54CB25-139E-4994-A302-F1224962143B}"/>
              </a:ext>
            </a:extLst>
          </p:cNvPr>
          <p:cNvSpPr/>
          <p:nvPr/>
        </p:nvSpPr>
        <p:spPr>
          <a:xfrm>
            <a:off x="191000" y="5201287"/>
            <a:ext cx="3076388" cy="646331"/>
          </a:xfrm>
          <a:prstGeom prst="rect">
            <a:avLst/>
          </a:prstGeom>
        </p:spPr>
        <p:txBody>
          <a:bodyPr wrap="square">
            <a:spAutoFit/>
          </a:bodyPr>
          <a:lstStyle/>
          <a:p>
            <a:r>
              <a:rPr lang="fr-FR" sz="900" dirty="0"/>
              <a:t>Source: ECB Bank </a:t>
            </a:r>
            <a:r>
              <a:rPr lang="fr-FR" sz="900" dirty="0" err="1"/>
              <a:t>Lending</a:t>
            </a:r>
            <a:r>
              <a:rPr lang="fr-FR" sz="900" dirty="0"/>
              <a:t> Survey; https://www.ecb.europa.eu/stats/ecb_surveys/bank_lending_survey/html/ecb.blssurvey2021q1~5ab71bda59.en.html#toc5</a:t>
            </a:r>
            <a:endParaRPr lang="fr-BE" sz="900" dirty="0"/>
          </a:p>
        </p:txBody>
      </p:sp>
      <p:pic>
        <p:nvPicPr>
          <p:cNvPr id="11" name="Picture 2" descr="http://t3.gstatic.com/images?q=tbn:ANd9GcTyrAJD8zAEF8rSL97V-kdKx_IZau6DcwlbQoH14EpkMEStf9hx&amp;t=1">
            <a:extLst>
              <a:ext uri="{FF2B5EF4-FFF2-40B4-BE49-F238E27FC236}">
                <a16:creationId xmlns:a16="http://schemas.microsoft.com/office/drawing/2014/main" xmlns="" id="{814DA10D-AED2-4961-ABE5-CA23CFA7F70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52511" y="200156"/>
            <a:ext cx="600491" cy="399600"/>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xmlns="" id="{AA8A6F5B-64CC-4331-A854-A4F2112BEDEA}"/>
              </a:ext>
            </a:extLst>
          </p:cNvPr>
          <p:cNvSpPr txBox="1"/>
          <p:nvPr/>
        </p:nvSpPr>
        <p:spPr>
          <a:xfrm>
            <a:off x="3509818" y="1458193"/>
            <a:ext cx="5443183" cy="5001369"/>
          </a:xfrm>
          <a:prstGeom prst="rect">
            <a:avLst/>
          </a:prstGeom>
          <a:noFill/>
        </p:spPr>
        <p:txBody>
          <a:bodyPr wrap="square">
            <a:spAutoFit/>
          </a:bodyPr>
          <a:lstStyle/>
          <a:p>
            <a:pPr algn="l" fontAlgn="base"/>
            <a:r>
              <a:rPr lang="en-US" sz="1100" b="0" i="0" dirty="0">
                <a:solidFill>
                  <a:srgbClr val="555555"/>
                </a:solidFill>
                <a:effectLst/>
                <a:latin typeface="Open Sans" panose="020B0606030504020204" pitchFamily="34" charset="0"/>
              </a:rPr>
              <a:t>In the first quarter of 2021, in net terms, 8% of the banks reported an increase in the share of rejected loan applications for loans to firms (after a net percentage of 2% in the previous quarter; see Chart 3). </a:t>
            </a:r>
          </a:p>
          <a:p>
            <a:pPr algn="l" fontAlgn="base"/>
            <a:endParaRPr lang="en-US" sz="1100" dirty="0">
              <a:solidFill>
                <a:srgbClr val="555555"/>
              </a:solidFill>
              <a:latin typeface="Open Sans" panose="020B0606030504020204" pitchFamily="34" charset="0"/>
            </a:endParaRPr>
          </a:p>
          <a:p>
            <a:pPr algn="l" fontAlgn="base"/>
            <a:endParaRPr lang="en-US" sz="1100" b="0" i="0" dirty="0">
              <a:solidFill>
                <a:srgbClr val="555555"/>
              </a:solidFill>
              <a:effectLst/>
              <a:latin typeface="Open Sans" panose="020B0606030504020204" pitchFamily="34" charset="0"/>
            </a:endParaRPr>
          </a:p>
          <a:p>
            <a:pPr algn="l" fontAlgn="base"/>
            <a:r>
              <a:rPr lang="en-US" sz="1100" b="0" i="0" dirty="0">
                <a:solidFill>
                  <a:srgbClr val="555555"/>
                </a:solidFill>
                <a:effectLst/>
                <a:latin typeface="Open Sans" panose="020B0606030504020204" pitchFamily="34" charset="0"/>
              </a:rPr>
              <a:t>Following the modest increases or declines in the previous quarters, this may be related to the smaller share of loans granted with public guarantees in the first quarter of 2021.</a:t>
            </a:r>
          </a:p>
          <a:p>
            <a:pPr algn="l" fontAlgn="base"/>
            <a:endParaRPr lang="en-US" sz="1100" dirty="0">
              <a:solidFill>
                <a:srgbClr val="555555"/>
              </a:solidFill>
              <a:latin typeface="Open Sans" panose="020B0606030504020204" pitchFamily="34" charset="0"/>
            </a:endParaRPr>
          </a:p>
          <a:p>
            <a:pPr algn="l" fontAlgn="base"/>
            <a:r>
              <a:rPr lang="en-US" sz="1100" b="0" i="0" dirty="0">
                <a:solidFill>
                  <a:srgbClr val="555555"/>
                </a:solidFill>
                <a:effectLst/>
                <a:latin typeface="Open Sans" panose="020B0606030504020204" pitchFamily="34" charset="0"/>
              </a:rPr>
              <a:t>It is also consistent with the recent net tightening of credit standards which banks set before the actual loan application and loan negotiation.</a:t>
            </a:r>
          </a:p>
          <a:p>
            <a:pPr algn="l" fontAlgn="base"/>
            <a:endParaRPr lang="en-US" sz="1100" dirty="0">
              <a:solidFill>
                <a:srgbClr val="555555"/>
              </a:solidFill>
              <a:latin typeface="Open Sans" panose="020B0606030504020204" pitchFamily="34" charset="0"/>
            </a:endParaRPr>
          </a:p>
          <a:p>
            <a:pPr algn="l" fontAlgn="base"/>
            <a:r>
              <a:rPr lang="en-US" sz="1100" b="0" i="0" dirty="0">
                <a:solidFill>
                  <a:srgbClr val="555555"/>
                </a:solidFill>
                <a:effectLst/>
                <a:latin typeface="Open Sans" panose="020B0606030504020204" pitchFamily="34" charset="0"/>
              </a:rPr>
              <a:t> At the same time, the terms and conditions on loans which have been granted remained unchanged.</a:t>
            </a:r>
          </a:p>
          <a:p>
            <a:pPr algn="l" fontAlgn="base"/>
            <a:endParaRPr lang="en-US" sz="1100" b="0" i="0" dirty="0">
              <a:solidFill>
                <a:srgbClr val="555555"/>
              </a:solidFill>
              <a:effectLst/>
              <a:latin typeface="Open Sans" panose="020B0606030504020204" pitchFamily="34" charset="0"/>
            </a:endParaRPr>
          </a:p>
          <a:p>
            <a:pPr algn="l" fontAlgn="base"/>
            <a:r>
              <a:rPr lang="el-GR" sz="1200" b="1" i="0" dirty="0">
                <a:solidFill>
                  <a:schemeClr val="accent3">
                    <a:lumMod val="50000"/>
                  </a:schemeClr>
                </a:solidFill>
                <a:effectLst/>
                <a:latin typeface="Open Sans" panose="020B0606030504020204" pitchFamily="34" charset="0"/>
              </a:rPr>
              <a:t>Ο ρυθμός απόρριψης επιχειρηματικών δανείων έχει αυξηθεί</a:t>
            </a:r>
          </a:p>
          <a:p>
            <a:pPr algn="l" fontAlgn="base"/>
            <a:r>
              <a:rPr lang="el-GR" sz="1100" b="0" i="0" dirty="0">
                <a:solidFill>
                  <a:schemeClr val="accent3">
                    <a:lumMod val="50000"/>
                  </a:schemeClr>
                </a:solidFill>
                <a:effectLst/>
                <a:latin typeface="Open Sans" panose="020B0606030504020204" pitchFamily="34" charset="0"/>
              </a:rPr>
              <a:t>Κατά το πρώτο τρίμηνο του 2021, σε καθαρό επίπεδο, το 8% των τραπεζών ανέφερε αύξηση του μεριδίου των απορριφθέντων αιτήσεων δανείου για δάνεια προς επιχειρήσεις, μετά από καθαρό ποσοστό 2% το προηγούμενο τρίμηνο. Μετά τις μέτριες αυξήσεις ή μειώσεις των προηγούμενων τριμήνων, αυτό μπορεί να σχετίζεται με το μικρότερο μερίδιο των δανείων που χορηγήθηκαν με δημόσιες εγγυήσεις το πρώτο τρίμηνο του 2021.</a:t>
            </a:r>
            <a:endParaRPr lang="en-US" sz="1100" b="0" i="0" dirty="0">
              <a:solidFill>
                <a:schemeClr val="accent3">
                  <a:lumMod val="50000"/>
                </a:schemeClr>
              </a:solidFill>
              <a:effectLst/>
              <a:latin typeface="Open Sans" panose="020B0606030504020204" pitchFamily="34" charset="0"/>
            </a:endParaRPr>
          </a:p>
          <a:p>
            <a:pPr algn="l" fontAlgn="base"/>
            <a:r>
              <a:rPr lang="el-GR" sz="1100" b="0" i="0" dirty="0">
                <a:solidFill>
                  <a:schemeClr val="accent3">
                    <a:lumMod val="50000"/>
                  </a:schemeClr>
                </a:solidFill>
                <a:effectLst/>
                <a:latin typeface="Open Sans" panose="020B0606030504020204" pitchFamily="34" charset="0"/>
              </a:rPr>
              <a:t> Είναι επίσης σύμφωνο με την πρόσφατη καθαρή σύσφιξη των πιστωτικών προτύπων που έθεσαν οι τράπεζες πριν από την πραγματική αίτηση δανείου και τη διαπραγμάτευση δανείου. Ταυτόχρονα, οι όροι και προϋποθέσεις για τα δάνεια που έχουν χορηγηθεί παρέμειναν αμετάβλητοι.</a:t>
            </a:r>
          </a:p>
          <a:p>
            <a:pPr algn="l" fontAlgn="base"/>
            <a:endParaRPr lang="el-GR" sz="1100" b="0" i="0" dirty="0">
              <a:solidFill>
                <a:srgbClr val="555555"/>
              </a:solidFill>
              <a:effectLst/>
              <a:latin typeface="Open Sans" panose="020B0606030504020204" pitchFamily="34" charset="0"/>
            </a:endParaRPr>
          </a:p>
          <a:p>
            <a:pPr algn="l" fontAlgn="base"/>
            <a:endParaRPr lang="en-US" sz="1100" b="0" i="0" dirty="0">
              <a:solidFill>
                <a:srgbClr val="555555"/>
              </a:solidFill>
              <a:effectLst/>
              <a:latin typeface="Open Sans" panose="020B0606030504020204" pitchFamily="34" charset="0"/>
            </a:endParaRPr>
          </a:p>
        </p:txBody>
      </p:sp>
      <p:pic>
        <p:nvPicPr>
          <p:cNvPr id="13" name="Image 12">
            <a:extLst>
              <a:ext uri="{FF2B5EF4-FFF2-40B4-BE49-F238E27FC236}">
                <a16:creationId xmlns:a16="http://schemas.microsoft.com/office/drawing/2014/main" xmlns="" id="{274E55D3-36E1-4E61-8480-503A7B570ADD}"/>
              </a:ext>
            </a:extLst>
          </p:cNvPr>
          <p:cNvPicPr>
            <a:picLocks noChangeAspect="1"/>
          </p:cNvPicPr>
          <p:nvPr/>
        </p:nvPicPr>
        <p:blipFill rotWithShape="1">
          <a:blip r:embed="rId8"/>
          <a:srcRect l="26316" t="52406" r="43092" b="1880"/>
          <a:stretch/>
        </p:blipFill>
        <p:spPr>
          <a:xfrm>
            <a:off x="470045" y="2057400"/>
            <a:ext cx="2797342" cy="2286000"/>
          </a:xfrm>
          <a:prstGeom prst="rect">
            <a:avLst/>
          </a:prstGeom>
        </p:spPr>
      </p:pic>
    </p:spTree>
    <p:extLst>
      <p:ext uri="{BB962C8B-B14F-4D97-AF65-F5344CB8AC3E}">
        <p14:creationId xmlns:p14="http://schemas.microsoft.com/office/powerpoint/2010/main" val="33980695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xmlns="" id="{9C02B85D-9532-4FFE-A5F7-1AF473DFEEF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5" imgW="425" imgH="424" progId="TCLayout.ActiveDocument.1">
                  <p:embed/>
                </p:oleObj>
              </mc:Choice>
              <mc:Fallback>
                <p:oleObj name="think-cell Slide" r:id="rId5" imgW="425" imgH="424" progId="TCLayout.ActiveDocument.1">
                  <p:embed/>
                  <p:pic>
                    <p:nvPicPr>
                      <p:cNvPr id="9" name="Object 8" hidden="1">
                        <a:extLst>
                          <a:ext uri="{FF2B5EF4-FFF2-40B4-BE49-F238E27FC236}">
                            <a16:creationId xmlns:a16="http://schemas.microsoft.com/office/drawing/2014/main" xmlns="" id="{9C02B85D-9532-4FFE-A5F7-1AF473DFEEF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xmlns="" id="{C8CB540B-68DE-47D9-A3A4-E2F345156BE2}"/>
              </a:ext>
            </a:extLst>
          </p:cNvPr>
          <p:cNvSpPr/>
          <p:nvPr>
            <p:custDataLst>
              <p:tags r:id="rId3"/>
            </p:custDataLst>
          </p:nvPr>
        </p:nvSpPr>
        <p:spPr>
          <a:xfrm>
            <a:off x="0" y="0"/>
            <a:ext cx="158750" cy="158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fr-BE" sz="2500" b="1" dirty="0">
              <a:latin typeface="Franklin Gothic Medium" panose="020B0603020102020204" pitchFamily="34" charset="0"/>
              <a:ea typeface="+mj-ea"/>
              <a:sym typeface="Franklin Gothic Medium" panose="020B0603020102020204" pitchFamily="34" charset="0"/>
            </a:endParaRPr>
          </a:p>
        </p:txBody>
      </p:sp>
      <p:sp>
        <p:nvSpPr>
          <p:cNvPr id="2" name="Titre 1">
            <a:extLst>
              <a:ext uri="{FF2B5EF4-FFF2-40B4-BE49-F238E27FC236}">
                <a16:creationId xmlns:a16="http://schemas.microsoft.com/office/drawing/2014/main" xmlns="" id="{7D719C80-DEEF-40EB-859B-FE3F61009B04}"/>
              </a:ext>
            </a:extLst>
          </p:cNvPr>
          <p:cNvSpPr>
            <a:spLocks noGrp="1"/>
          </p:cNvSpPr>
          <p:nvPr>
            <p:ph type="title"/>
          </p:nvPr>
        </p:nvSpPr>
        <p:spPr>
          <a:xfrm>
            <a:off x="-110836" y="0"/>
            <a:ext cx="9254836" cy="1199513"/>
          </a:xfrm>
        </p:spPr>
        <p:txBody>
          <a:bodyPr>
            <a:normAutofit fontScale="90000"/>
          </a:bodyPr>
          <a:lstStyle/>
          <a:p>
            <a:r>
              <a:rPr lang="fr-BE" sz="1800" dirty="0"/>
              <a:t>INTEREST RATES ON CONSUMER DEPOSITS REMAIN VERY LOW DESPITE INCREASING INFLATION</a:t>
            </a:r>
            <a:br>
              <a:rPr lang="fr-BE" sz="1800" dirty="0"/>
            </a:br>
            <a:r>
              <a:rPr lang="el-GR" sz="1800" dirty="0">
                <a:solidFill>
                  <a:schemeClr val="accent1">
                    <a:lumMod val="60000"/>
                    <a:lumOff val="40000"/>
                  </a:schemeClr>
                </a:solidFill>
              </a:rPr>
              <a:t>ΤΑ ΕΠΙΤΟΚΙΑ ΚΑΤΑΘΕΣΕΩΝ ΠΑΡΑΜΕΝΟΥΝ ΠΟΛΥ ΧΑΜΗΛΑ ΠΑΡΑ ΤΟΝ ΑΥΞΑΝΟΜΕΝΟ ΠΛΗΘΩΡΙΣΜΟ</a:t>
            </a:r>
            <a:endParaRPr lang="fr-BE" sz="1800" dirty="0">
              <a:solidFill>
                <a:schemeClr val="accent1">
                  <a:lumMod val="60000"/>
                  <a:lumOff val="40000"/>
                </a:schemeClr>
              </a:solidFill>
            </a:endParaRPr>
          </a:p>
        </p:txBody>
      </p:sp>
      <p:sp>
        <p:nvSpPr>
          <p:cNvPr id="5" name="Rectangle 4">
            <a:extLst>
              <a:ext uri="{FF2B5EF4-FFF2-40B4-BE49-F238E27FC236}">
                <a16:creationId xmlns:a16="http://schemas.microsoft.com/office/drawing/2014/main" xmlns="" id="{7C54CB25-139E-4994-A302-F1224962143B}"/>
              </a:ext>
            </a:extLst>
          </p:cNvPr>
          <p:cNvSpPr/>
          <p:nvPr/>
        </p:nvSpPr>
        <p:spPr>
          <a:xfrm>
            <a:off x="630588" y="5594163"/>
            <a:ext cx="7253527" cy="230832"/>
          </a:xfrm>
          <a:prstGeom prst="rect">
            <a:avLst/>
          </a:prstGeom>
        </p:spPr>
        <p:txBody>
          <a:bodyPr wrap="square">
            <a:spAutoFit/>
          </a:bodyPr>
          <a:lstStyle/>
          <a:p>
            <a:r>
              <a:rPr lang="fr-FR" sz="900" dirty="0"/>
              <a:t>Source: https://www.raisin.com/interest-rate-tracker/</a:t>
            </a:r>
            <a:endParaRPr lang="fr-BE" sz="900" dirty="0"/>
          </a:p>
        </p:txBody>
      </p:sp>
      <p:pic>
        <p:nvPicPr>
          <p:cNvPr id="1026" name="Picture 2">
            <a:extLst>
              <a:ext uri="{FF2B5EF4-FFF2-40B4-BE49-F238E27FC236}">
                <a16:creationId xmlns:a16="http://schemas.microsoft.com/office/drawing/2014/main" xmlns="" id="{178D890D-B4C6-454F-9CB6-CA2132B5063C}"/>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42911" y="2195763"/>
            <a:ext cx="3914441" cy="28183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F386B761-C490-459B-92B7-73B3D1D228F4}"/>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886650" y="2158825"/>
            <a:ext cx="4017044" cy="2892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95757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xmlns="" id="{9C02B85D-9532-4FFE-A5F7-1AF473DFEEF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5" imgW="425" imgH="424" progId="TCLayout.ActiveDocument.1">
                  <p:embed/>
                </p:oleObj>
              </mc:Choice>
              <mc:Fallback>
                <p:oleObj name="think-cell Slide" r:id="rId5" imgW="425" imgH="424" progId="TCLayout.ActiveDocument.1">
                  <p:embed/>
                  <p:pic>
                    <p:nvPicPr>
                      <p:cNvPr id="9" name="Object 8" hidden="1">
                        <a:extLst>
                          <a:ext uri="{FF2B5EF4-FFF2-40B4-BE49-F238E27FC236}">
                            <a16:creationId xmlns:a16="http://schemas.microsoft.com/office/drawing/2014/main" xmlns="" id="{9C02B85D-9532-4FFE-A5F7-1AF473DFEEF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xmlns="" id="{C8CB540B-68DE-47D9-A3A4-E2F345156BE2}"/>
              </a:ext>
            </a:extLst>
          </p:cNvPr>
          <p:cNvSpPr/>
          <p:nvPr>
            <p:custDataLst>
              <p:tags r:id="rId3"/>
            </p:custDataLst>
          </p:nvPr>
        </p:nvSpPr>
        <p:spPr>
          <a:xfrm>
            <a:off x="0" y="0"/>
            <a:ext cx="158750" cy="158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fr-BE" sz="2500" b="1" dirty="0">
              <a:latin typeface="Franklin Gothic Medium" panose="020B0603020102020204" pitchFamily="34" charset="0"/>
              <a:ea typeface="+mj-ea"/>
              <a:sym typeface="Franklin Gothic Medium" panose="020B0603020102020204" pitchFamily="34" charset="0"/>
            </a:endParaRPr>
          </a:p>
        </p:txBody>
      </p:sp>
      <p:sp>
        <p:nvSpPr>
          <p:cNvPr id="2" name="Titre 1">
            <a:extLst>
              <a:ext uri="{FF2B5EF4-FFF2-40B4-BE49-F238E27FC236}">
                <a16:creationId xmlns:a16="http://schemas.microsoft.com/office/drawing/2014/main" xmlns="" id="{7D719C80-DEEF-40EB-859B-FE3F61009B04}"/>
              </a:ext>
            </a:extLst>
          </p:cNvPr>
          <p:cNvSpPr>
            <a:spLocks noGrp="1"/>
          </p:cNvSpPr>
          <p:nvPr>
            <p:ph type="title"/>
          </p:nvPr>
        </p:nvSpPr>
        <p:spPr>
          <a:xfrm>
            <a:off x="0" y="9236"/>
            <a:ext cx="9144000" cy="1274618"/>
          </a:xfrm>
        </p:spPr>
        <p:txBody>
          <a:bodyPr>
            <a:normAutofit fontScale="90000"/>
          </a:bodyPr>
          <a:lstStyle/>
          <a:p>
            <a:pPr>
              <a:lnSpc>
                <a:spcPts val="2000"/>
              </a:lnSpc>
            </a:pPr>
            <a:r>
              <a:rPr lang="fr-BE" sz="2000" dirty="0"/>
              <a:t/>
            </a:r>
            <a:br>
              <a:rPr lang="fr-BE" sz="2000" dirty="0"/>
            </a:br>
            <a:r>
              <a:rPr lang="fr-BE" sz="2000" dirty="0"/>
              <a:t>EUROPEAN ECONOMIC FORECAST SEES </a:t>
            </a:r>
            <a:br>
              <a:rPr lang="fr-BE" sz="2000" dirty="0"/>
            </a:br>
            <a:r>
              <a:rPr lang="fr-BE" sz="2000" dirty="0"/>
              <a:t>RECOVERY AS WELL AS EMERGING INFLATION</a:t>
            </a:r>
            <a:br>
              <a:rPr lang="fr-BE" sz="2000" dirty="0"/>
            </a:br>
            <a:r>
              <a:rPr lang="el-GR" sz="2000" dirty="0">
                <a:solidFill>
                  <a:schemeClr val="accent1">
                    <a:lumMod val="60000"/>
                    <a:lumOff val="40000"/>
                  </a:schemeClr>
                </a:solidFill>
                <a:latin typeface="Calibri" panose="020F0502020204030204" pitchFamily="34" charset="0"/>
                <a:ea typeface="Calibri" panose="020F0502020204030204" pitchFamily="34" charset="0"/>
              </a:rPr>
              <a:t>ΟΙ ΕΥΡΩΠΑΪΚΕΣ ΟΙΚΟΝΟΜΙΚΕΣ ΠΡΟΒΛΕΨΕΙΣ ΔΕΙΧΝΟΥΝ ΑΝΑΚΑΜΨΗ </a:t>
            </a:r>
            <a:r>
              <a:rPr lang="en-US" sz="2000">
                <a:solidFill>
                  <a:schemeClr val="accent1">
                    <a:lumMod val="60000"/>
                    <a:lumOff val="40000"/>
                  </a:schemeClr>
                </a:solidFill>
                <a:latin typeface="Calibri" panose="020F0502020204030204" pitchFamily="34" charset="0"/>
                <a:ea typeface="Calibri" panose="020F0502020204030204" pitchFamily="34" charset="0"/>
              </a:rPr>
              <a:t/>
            </a:r>
            <a:br>
              <a:rPr lang="en-US" sz="2000">
                <a:solidFill>
                  <a:schemeClr val="accent1">
                    <a:lumMod val="60000"/>
                    <a:lumOff val="40000"/>
                  </a:schemeClr>
                </a:solidFill>
                <a:latin typeface="Calibri" panose="020F0502020204030204" pitchFamily="34" charset="0"/>
                <a:ea typeface="Calibri" panose="020F0502020204030204" pitchFamily="34" charset="0"/>
              </a:rPr>
            </a:br>
            <a:r>
              <a:rPr lang="el-GR" sz="2000">
                <a:solidFill>
                  <a:schemeClr val="accent1">
                    <a:lumMod val="60000"/>
                    <a:lumOff val="40000"/>
                  </a:schemeClr>
                </a:solidFill>
                <a:latin typeface="Calibri" panose="020F0502020204030204" pitchFamily="34" charset="0"/>
                <a:ea typeface="Calibri" panose="020F0502020204030204" pitchFamily="34" charset="0"/>
              </a:rPr>
              <a:t>ΚΑΙ </a:t>
            </a:r>
            <a:r>
              <a:rPr lang="el-GR" sz="2000" dirty="0">
                <a:solidFill>
                  <a:schemeClr val="accent1">
                    <a:lumMod val="60000"/>
                    <a:lumOff val="40000"/>
                  </a:schemeClr>
                </a:solidFill>
                <a:latin typeface="Calibri" panose="020F0502020204030204" pitchFamily="34" charset="0"/>
                <a:ea typeface="Calibri" panose="020F0502020204030204" pitchFamily="34" charset="0"/>
              </a:rPr>
              <a:t>ΑΝΑΔΥΟΜΕΝΟ ΠΛΗΘΩΡΙΣΜΟ</a:t>
            </a:r>
            <a:r>
              <a:rPr lang="el-GR" sz="1800" dirty="0">
                <a:effectLst/>
                <a:latin typeface="Calibri" panose="020F0502020204030204" pitchFamily="34" charset="0"/>
                <a:ea typeface="Calibri" panose="020F0502020204030204" pitchFamily="34" charset="0"/>
              </a:rPr>
              <a:t/>
            </a:r>
            <a:br>
              <a:rPr lang="el-GR" sz="1800" dirty="0">
                <a:effectLst/>
                <a:latin typeface="Calibri" panose="020F0502020204030204" pitchFamily="34" charset="0"/>
                <a:ea typeface="Calibri" panose="020F0502020204030204" pitchFamily="34" charset="0"/>
              </a:rPr>
            </a:br>
            <a:endParaRPr lang="fr-BE" sz="2000" dirty="0"/>
          </a:p>
        </p:txBody>
      </p:sp>
      <p:sp>
        <p:nvSpPr>
          <p:cNvPr id="5" name="Rectangle 4">
            <a:extLst>
              <a:ext uri="{FF2B5EF4-FFF2-40B4-BE49-F238E27FC236}">
                <a16:creationId xmlns:a16="http://schemas.microsoft.com/office/drawing/2014/main" xmlns="" id="{7C54CB25-139E-4994-A302-F1224962143B}"/>
              </a:ext>
            </a:extLst>
          </p:cNvPr>
          <p:cNvSpPr/>
          <p:nvPr/>
        </p:nvSpPr>
        <p:spPr>
          <a:xfrm>
            <a:off x="617825" y="5806649"/>
            <a:ext cx="7253527" cy="230832"/>
          </a:xfrm>
          <a:prstGeom prst="rect">
            <a:avLst/>
          </a:prstGeom>
        </p:spPr>
        <p:txBody>
          <a:bodyPr wrap="square">
            <a:spAutoFit/>
          </a:bodyPr>
          <a:lstStyle/>
          <a:p>
            <a:r>
              <a:rPr lang="fr-FR" sz="900" dirty="0"/>
              <a:t>Source: </a:t>
            </a:r>
            <a:r>
              <a:rPr lang="fr-FR" sz="900" dirty="0" err="1"/>
              <a:t>European</a:t>
            </a:r>
            <a:r>
              <a:rPr lang="fr-FR" sz="900" dirty="0"/>
              <a:t> Spring </a:t>
            </a:r>
            <a:r>
              <a:rPr lang="fr-FR" sz="900" dirty="0" err="1"/>
              <a:t>Forecast</a:t>
            </a:r>
            <a:r>
              <a:rPr lang="fr-FR" sz="900" dirty="0"/>
              <a:t>, May 2021;   https://ec.europa.eu/info/sites/default/files/economy-finance/ip149_en.pdf</a:t>
            </a:r>
            <a:endParaRPr lang="fr-BE" sz="900" dirty="0"/>
          </a:p>
        </p:txBody>
      </p:sp>
      <p:pic>
        <p:nvPicPr>
          <p:cNvPr id="11" name="Picture 2" descr="http://t3.gstatic.com/images?q=tbn:ANd9GcTyrAJD8zAEF8rSL97V-kdKx_IZau6DcwlbQoH14EpkMEStf9hx&amp;t=1">
            <a:extLst>
              <a:ext uri="{FF2B5EF4-FFF2-40B4-BE49-F238E27FC236}">
                <a16:creationId xmlns:a16="http://schemas.microsoft.com/office/drawing/2014/main" xmlns="" id="{814DA10D-AED2-4961-ABE5-CA23CFA7F70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52511" y="200156"/>
            <a:ext cx="600491" cy="3996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xmlns="" id="{4D8CD2C9-0A26-4E73-8BEA-EE5EF2138C7D}"/>
              </a:ext>
            </a:extLst>
          </p:cNvPr>
          <p:cNvPicPr>
            <a:picLocks noChangeAspect="1"/>
          </p:cNvPicPr>
          <p:nvPr/>
        </p:nvPicPr>
        <p:blipFill rotWithShape="1">
          <a:blip r:embed="rId8"/>
          <a:srcRect t="1913"/>
          <a:stretch/>
        </p:blipFill>
        <p:spPr>
          <a:xfrm>
            <a:off x="1351664" y="1467853"/>
            <a:ext cx="5490287" cy="4301288"/>
          </a:xfrm>
          <a:prstGeom prst="rect">
            <a:avLst/>
          </a:prstGeom>
        </p:spPr>
      </p:pic>
    </p:spTree>
    <p:extLst>
      <p:ext uri="{BB962C8B-B14F-4D97-AF65-F5344CB8AC3E}">
        <p14:creationId xmlns:p14="http://schemas.microsoft.com/office/powerpoint/2010/main" val="301061491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xmlns="" id="{9C02B85D-9532-4FFE-A5F7-1AF473DFEEF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5" imgW="425" imgH="424" progId="TCLayout.ActiveDocument.1">
                  <p:embed/>
                </p:oleObj>
              </mc:Choice>
              <mc:Fallback>
                <p:oleObj name="think-cell Slide" r:id="rId5" imgW="425" imgH="424" progId="TCLayout.ActiveDocument.1">
                  <p:embed/>
                  <p:pic>
                    <p:nvPicPr>
                      <p:cNvPr id="9" name="Object 8" hidden="1">
                        <a:extLst>
                          <a:ext uri="{FF2B5EF4-FFF2-40B4-BE49-F238E27FC236}">
                            <a16:creationId xmlns:a16="http://schemas.microsoft.com/office/drawing/2014/main" xmlns="" id="{9C02B85D-9532-4FFE-A5F7-1AF473DFEEF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xmlns="" id="{C8CB540B-68DE-47D9-A3A4-E2F345156BE2}"/>
              </a:ext>
            </a:extLst>
          </p:cNvPr>
          <p:cNvSpPr/>
          <p:nvPr>
            <p:custDataLst>
              <p:tags r:id="rId3"/>
            </p:custDataLst>
          </p:nvPr>
        </p:nvSpPr>
        <p:spPr>
          <a:xfrm>
            <a:off x="0" y="0"/>
            <a:ext cx="158750" cy="158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fr-BE" sz="2500" b="1" dirty="0">
              <a:latin typeface="Franklin Gothic Medium" panose="020B0603020102020204" pitchFamily="34" charset="0"/>
              <a:ea typeface="+mj-ea"/>
              <a:sym typeface="Franklin Gothic Medium" panose="020B0603020102020204" pitchFamily="34" charset="0"/>
            </a:endParaRPr>
          </a:p>
        </p:txBody>
      </p:sp>
      <p:sp>
        <p:nvSpPr>
          <p:cNvPr id="2" name="Titre 1">
            <a:extLst>
              <a:ext uri="{FF2B5EF4-FFF2-40B4-BE49-F238E27FC236}">
                <a16:creationId xmlns:a16="http://schemas.microsoft.com/office/drawing/2014/main" xmlns="" id="{7D719C80-DEEF-40EB-859B-FE3F61009B04}"/>
              </a:ext>
            </a:extLst>
          </p:cNvPr>
          <p:cNvSpPr>
            <a:spLocks noGrp="1"/>
          </p:cNvSpPr>
          <p:nvPr>
            <p:ph type="title"/>
          </p:nvPr>
        </p:nvSpPr>
        <p:spPr/>
        <p:txBody>
          <a:bodyPr>
            <a:normAutofit/>
          </a:bodyPr>
          <a:lstStyle/>
          <a:p>
            <a:r>
              <a:rPr lang="fr-BE" sz="2800" dirty="0"/>
              <a:t>GREECE AND SPAIN SUFFER FROM PARTICULARLY HIGH UNEMPLOYMENT VS EUROPEAN AVERAGE</a:t>
            </a:r>
          </a:p>
        </p:txBody>
      </p:sp>
      <p:sp>
        <p:nvSpPr>
          <p:cNvPr id="5" name="Rectangle 4">
            <a:extLst>
              <a:ext uri="{FF2B5EF4-FFF2-40B4-BE49-F238E27FC236}">
                <a16:creationId xmlns:a16="http://schemas.microsoft.com/office/drawing/2014/main" xmlns="" id="{7C54CB25-139E-4994-A302-F1224962143B}"/>
              </a:ext>
            </a:extLst>
          </p:cNvPr>
          <p:cNvSpPr/>
          <p:nvPr/>
        </p:nvSpPr>
        <p:spPr>
          <a:xfrm>
            <a:off x="470045" y="5919536"/>
            <a:ext cx="7253527" cy="230832"/>
          </a:xfrm>
          <a:prstGeom prst="rect">
            <a:avLst/>
          </a:prstGeom>
        </p:spPr>
        <p:txBody>
          <a:bodyPr wrap="square">
            <a:spAutoFit/>
          </a:bodyPr>
          <a:lstStyle/>
          <a:p>
            <a:r>
              <a:rPr lang="fr-FR" sz="900" dirty="0"/>
              <a:t>Source: </a:t>
            </a:r>
            <a:r>
              <a:rPr lang="fr-FR" sz="900" dirty="0" err="1"/>
              <a:t>European</a:t>
            </a:r>
            <a:r>
              <a:rPr lang="fr-FR" sz="900" dirty="0"/>
              <a:t> Spring </a:t>
            </a:r>
            <a:r>
              <a:rPr lang="fr-FR" sz="900" dirty="0" err="1"/>
              <a:t>Forecast</a:t>
            </a:r>
            <a:r>
              <a:rPr lang="fr-FR" sz="900" dirty="0"/>
              <a:t>, May 2021;   https://ec.europa.eu/info/sites/default/files/economy-finance/ip149_en.pdf</a:t>
            </a:r>
            <a:endParaRPr lang="fr-BE" sz="900" dirty="0"/>
          </a:p>
        </p:txBody>
      </p:sp>
      <p:pic>
        <p:nvPicPr>
          <p:cNvPr id="11" name="Picture 2" descr="http://t3.gstatic.com/images?q=tbn:ANd9GcTyrAJD8zAEF8rSL97V-kdKx_IZau6DcwlbQoH14EpkMEStf9hx&amp;t=1">
            <a:extLst>
              <a:ext uri="{FF2B5EF4-FFF2-40B4-BE49-F238E27FC236}">
                <a16:creationId xmlns:a16="http://schemas.microsoft.com/office/drawing/2014/main" xmlns="" id="{814DA10D-AED2-4961-ABE5-CA23CFA7F70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52511" y="200156"/>
            <a:ext cx="600491" cy="399600"/>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xmlns="" id="{AA8A6F5B-64CC-4331-A854-A4F2112BEDEA}"/>
              </a:ext>
            </a:extLst>
          </p:cNvPr>
          <p:cNvSpPr txBox="1"/>
          <p:nvPr/>
        </p:nvSpPr>
        <p:spPr>
          <a:xfrm>
            <a:off x="5178781" y="1403461"/>
            <a:ext cx="3495174" cy="5262979"/>
          </a:xfrm>
          <a:prstGeom prst="rect">
            <a:avLst/>
          </a:prstGeom>
          <a:noFill/>
        </p:spPr>
        <p:txBody>
          <a:bodyPr wrap="square">
            <a:spAutoFit/>
          </a:bodyPr>
          <a:lstStyle/>
          <a:p>
            <a:pPr marL="171450" indent="-171450">
              <a:buFont typeface="Arial" panose="020B0604020202020204" pitchFamily="34" charset="0"/>
              <a:buChar char="•"/>
            </a:pPr>
            <a:r>
              <a:rPr lang="en-US" sz="1200" dirty="0">
                <a:solidFill>
                  <a:srgbClr val="000000"/>
                </a:solidFill>
                <a:latin typeface="CIDFont+F3"/>
              </a:rPr>
              <a:t>Average unemployment rate is 7,8% in EURO area and 7,0% in Europe</a:t>
            </a:r>
          </a:p>
          <a:p>
            <a:pPr marL="171450" indent="-171450">
              <a:buFont typeface="Arial" panose="020B0604020202020204" pitchFamily="34" charset="0"/>
              <a:buChar char="•"/>
            </a:pPr>
            <a:endParaRPr lang="en-US" sz="1200" dirty="0">
              <a:solidFill>
                <a:srgbClr val="000000"/>
              </a:solidFill>
              <a:latin typeface="CIDFont+F3"/>
            </a:endParaRPr>
          </a:p>
          <a:p>
            <a:pPr marL="171450" indent="-171450">
              <a:buFont typeface="Arial" panose="020B0604020202020204" pitchFamily="34" charset="0"/>
              <a:buChar char="•"/>
            </a:pPr>
            <a:r>
              <a:rPr lang="en-US" sz="1200" dirty="0">
                <a:solidFill>
                  <a:srgbClr val="000000"/>
                </a:solidFill>
                <a:latin typeface="CIDFont+F3"/>
              </a:rPr>
              <a:t>Greece and Spain’s unemployment rate amounts to 15-16%</a:t>
            </a:r>
          </a:p>
          <a:p>
            <a:pPr marL="171450" indent="-171450">
              <a:buFont typeface="Arial" panose="020B0604020202020204" pitchFamily="34" charset="0"/>
              <a:buChar char="•"/>
            </a:pPr>
            <a:endParaRPr lang="en-US" sz="1200" dirty="0">
              <a:solidFill>
                <a:srgbClr val="000000"/>
              </a:solidFill>
              <a:latin typeface="CIDFont+F3"/>
            </a:endParaRPr>
          </a:p>
          <a:p>
            <a:pPr marL="171450" indent="-171450">
              <a:buFont typeface="Arial" panose="020B0604020202020204" pitchFamily="34" charset="0"/>
              <a:buChar char="•"/>
            </a:pPr>
            <a:r>
              <a:rPr lang="en-US" sz="1200" dirty="0">
                <a:solidFill>
                  <a:srgbClr val="000000"/>
                </a:solidFill>
                <a:latin typeface="CIDFont+F3"/>
              </a:rPr>
              <a:t>This reduces pressure on wages and hence inflation</a:t>
            </a:r>
          </a:p>
          <a:p>
            <a:pPr marL="171450" indent="-171450">
              <a:buFont typeface="Arial" panose="020B0604020202020204" pitchFamily="34" charset="0"/>
              <a:buChar char="•"/>
            </a:pPr>
            <a:endParaRPr lang="en-US" sz="1200" dirty="0">
              <a:solidFill>
                <a:srgbClr val="000000"/>
              </a:solidFill>
              <a:latin typeface="CIDFont+F3"/>
            </a:endParaRPr>
          </a:p>
          <a:p>
            <a:pPr marL="171450" indent="-171450">
              <a:buFont typeface="Arial" panose="020B0604020202020204" pitchFamily="34" charset="0"/>
              <a:buChar char="•"/>
            </a:pPr>
            <a:r>
              <a:rPr lang="en-US" sz="1200" dirty="0">
                <a:solidFill>
                  <a:srgbClr val="000000"/>
                </a:solidFill>
                <a:latin typeface="CIDFont+F3"/>
              </a:rPr>
              <a:t>Inflation and inflationary expectations have an important influence on (real and nominal) interest rates  </a:t>
            </a:r>
          </a:p>
          <a:p>
            <a:endParaRPr lang="en-US" sz="1200" b="1" dirty="0">
              <a:solidFill>
                <a:schemeClr val="accent3">
                  <a:lumMod val="50000"/>
                </a:schemeClr>
              </a:solidFill>
              <a:latin typeface="CIDFont+F3"/>
            </a:endParaRPr>
          </a:p>
          <a:p>
            <a:r>
              <a:rPr lang="el-GR" sz="1200" b="1" dirty="0">
                <a:solidFill>
                  <a:schemeClr val="accent3">
                    <a:lumMod val="50000"/>
                  </a:schemeClr>
                </a:solidFill>
                <a:latin typeface="CIDFont+F3"/>
              </a:rPr>
              <a:t>Ελλάδα και Ισπανία υποφέρουν από την ιδιαίτερα υψηλή ανεργία</a:t>
            </a:r>
            <a:endParaRPr lang="en-US" sz="1200" b="1" dirty="0">
              <a:solidFill>
                <a:schemeClr val="accent3">
                  <a:lumMod val="50000"/>
                </a:schemeClr>
              </a:solidFill>
              <a:latin typeface="CIDFont+F3"/>
            </a:endParaRPr>
          </a:p>
          <a:p>
            <a:pPr marL="171450" indent="-171450">
              <a:buFont typeface="Arial" panose="020B0604020202020204" pitchFamily="34" charset="0"/>
              <a:buChar char="•"/>
            </a:pPr>
            <a:r>
              <a:rPr lang="el-GR" sz="1200" dirty="0">
                <a:solidFill>
                  <a:schemeClr val="accent3">
                    <a:lumMod val="50000"/>
                  </a:schemeClr>
                </a:solidFill>
                <a:latin typeface="CIDFont+F3"/>
              </a:rPr>
              <a:t>Το μέσο ποσοστό ανεργίας είναι 7,8% στην περιοχή EURO και 7,0% στην Ευρώπη</a:t>
            </a:r>
          </a:p>
          <a:p>
            <a:pPr marL="171450" indent="-171450">
              <a:buFont typeface="Arial" panose="020B0604020202020204" pitchFamily="34" charset="0"/>
              <a:buChar char="•"/>
            </a:pPr>
            <a:r>
              <a:rPr lang="el-GR" sz="1200" dirty="0">
                <a:solidFill>
                  <a:schemeClr val="accent3">
                    <a:lumMod val="50000"/>
                  </a:schemeClr>
                </a:solidFill>
                <a:latin typeface="CIDFont+F3"/>
              </a:rPr>
              <a:t>Το ποσοστό ανεργίας της Ελλάδας και της Ισπανίας ανέρχεται σε 15-16%</a:t>
            </a:r>
          </a:p>
          <a:p>
            <a:pPr marL="171450" indent="-171450">
              <a:buFont typeface="Arial" panose="020B0604020202020204" pitchFamily="34" charset="0"/>
              <a:buChar char="•"/>
            </a:pPr>
            <a:r>
              <a:rPr lang="el-GR" sz="1200" dirty="0">
                <a:solidFill>
                  <a:schemeClr val="accent3">
                    <a:lumMod val="50000"/>
                  </a:schemeClr>
                </a:solidFill>
                <a:latin typeface="CIDFont+F3"/>
              </a:rPr>
              <a:t>Αυτό μειώνει την πίεση στους μισθούς και επομένως τον πληθωρισμό</a:t>
            </a:r>
          </a:p>
          <a:p>
            <a:pPr marL="171450" indent="-171450">
              <a:buFont typeface="Arial" panose="020B0604020202020204" pitchFamily="34" charset="0"/>
              <a:buChar char="•"/>
            </a:pPr>
            <a:r>
              <a:rPr lang="el-GR" sz="1200" dirty="0">
                <a:solidFill>
                  <a:schemeClr val="accent3">
                    <a:lumMod val="50000"/>
                  </a:schemeClr>
                </a:solidFill>
                <a:latin typeface="CIDFont+F3"/>
              </a:rPr>
              <a:t>Οι πληθωριστικές πιέσεις επηρεάζουν σημαντικά τα πραγματικά και ονομαστικά επιτόκια</a:t>
            </a:r>
          </a:p>
          <a:p>
            <a:pPr marL="171450" indent="-171450">
              <a:buFont typeface="Arial" panose="020B0604020202020204" pitchFamily="34" charset="0"/>
              <a:buChar char="•"/>
            </a:pPr>
            <a:endParaRPr lang="en-US" sz="1200" dirty="0">
              <a:solidFill>
                <a:srgbClr val="000000"/>
              </a:solidFill>
              <a:latin typeface="CIDFont+F3"/>
            </a:endParaRPr>
          </a:p>
          <a:p>
            <a:endParaRPr lang="en-US" sz="1200" dirty="0">
              <a:solidFill>
                <a:srgbClr val="000000"/>
              </a:solidFill>
              <a:latin typeface="CIDFont+F3"/>
            </a:endParaRPr>
          </a:p>
          <a:p>
            <a:endParaRPr lang="en-US" sz="1200" dirty="0">
              <a:solidFill>
                <a:srgbClr val="000000"/>
              </a:solidFill>
              <a:latin typeface="CIDFont+F3"/>
            </a:endParaRPr>
          </a:p>
          <a:p>
            <a:endParaRPr lang="en-US" sz="1200" dirty="0">
              <a:solidFill>
                <a:srgbClr val="000000"/>
              </a:solidFill>
              <a:latin typeface="CIDFont+F3"/>
            </a:endParaRPr>
          </a:p>
          <a:p>
            <a:endParaRPr lang="fr-BE" sz="1200" dirty="0"/>
          </a:p>
        </p:txBody>
      </p:sp>
      <p:pic>
        <p:nvPicPr>
          <p:cNvPr id="4" name="Image 3">
            <a:extLst>
              <a:ext uri="{FF2B5EF4-FFF2-40B4-BE49-F238E27FC236}">
                <a16:creationId xmlns:a16="http://schemas.microsoft.com/office/drawing/2014/main" xmlns="" id="{AF4B24B0-EAF1-40FD-A277-8CD5A68F349C}"/>
              </a:ext>
            </a:extLst>
          </p:cNvPr>
          <p:cNvPicPr>
            <a:picLocks noChangeAspect="1"/>
          </p:cNvPicPr>
          <p:nvPr/>
        </p:nvPicPr>
        <p:blipFill>
          <a:blip r:embed="rId8"/>
          <a:stretch>
            <a:fillRect/>
          </a:stretch>
        </p:blipFill>
        <p:spPr>
          <a:xfrm>
            <a:off x="470045" y="1965701"/>
            <a:ext cx="4667940" cy="3953835"/>
          </a:xfrm>
          <a:prstGeom prst="rect">
            <a:avLst/>
          </a:prstGeom>
        </p:spPr>
      </p:pic>
    </p:spTree>
    <p:extLst>
      <p:ext uri="{BB962C8B-B14F-4D97-AF65-F5344CB8AC3E}">
        <p14:creationId xmlns:p14="http://schemas.microsoft.com/office/powerpoint/2010/main" val="287559077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xmlns="" id="{9C02B85D-9532-4FFE-A5F7-1AF473DFEEF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425" imgH="424" progId="TCLayout.ActiveDocument.1">
                  <p:embed/>
                </p:oleObj>
              </mc:Choice>
              <mc:Fallback>
                <p:oleObj name="think-cell Slide" r:id="rId5" imgW="425" imgH="424" progId="TCLayout.ActiveDocument.1">
                  <p:embed/>
                  <p:pic>
                    <p:nvPicPr>
                      <p:cNvPr id="9" name="Object 8" hidden="1">
                        <a:extLst>
                          <a:ext uri="{FF2B5EF4-FFF2-40B4-BE49-F238E27FC236}">
                            <a16:creationId xmlns:a16="http://schemas.microsoft.com/office/drawing/2014/main" xmlns="" id="{9C02B85D-9532-4FFE-A5F7-1AF473DFEEF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xmlns="" id="{C8CB540B-68DE-47D9-A3A4-E2F345156BE2}"/>
              </a:ext>
            </a:extLst>
          </p:cNvPr>
          <p:cNvSpPr/>
          <p:nvPr>
            <p:custDataLst>
              <p:tags r:id="rId3"/>
            </p:custDataLst>
          </p:nvPr>
        </p:nvSpPr>
        <p:spPr>
          <a:xfrm>
            <a:off x="0" y="0"/>
            <a:ext cx="158750" cy="158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fr-BE" sz="2500" b="1" dirty="0">
              <a:latin typeface="Franklin Gothic Medium" panose="020B0603020102020204" pitchFamily="34" charset="0"/>
              <a:ea typeface="+mj-ea"/>
              <a:sym typeface="Franklin Gothic Medium" panose="020B0603020102020204" pitchFamily="34" charset="0"/>
            </a:endParaRPr>
          </a:p>
        </p:txBody>
      </p:sp>
      <p:sp>
        <p:nvSpPr>
          <p:cNvPr id="2" name="Titre 1">
            <a:extLst>
              <a:ext uri="{FF2B5EF4-FFF2-40B4-BE49-F238E27FC236}">
                <a16:creationId xmlns:a16="http://schemas.microsoft.com/office/drawing/2014/main" xmlns="" id="{7D719C80-DEEF-40EB-859B-FE3F61009B04}"/>
              </a:ext>
            </a:extLst>
          </p:cNvPr>
          <p:cNvSpPr>
            <a:spLocks noGrp="1"/>
          </p:cNvSpPr>
          <p:nvPr>
            <p:ph type="title"/>
          </p:nvPr>
        </p:nvSpPr>
        <p:spPr/>
        <p:txBody>
          <a:bodyPr>
            <a:normAutofit/>
          </a:bodyPr>
          <a:lstStyle/>
          <a:p>
            <a:r>
              <a:rPr lang="fr-BE" sz="2800" dirty="0"/>
              <a:t>LONG TERM INTEREST RATES REMAIN LOW BY HISTORICAL STANDARDS</a:t>
            </a:r>
          </a:p>
        </p:txBody>
      </p:sp>
      <p:sp>
        <p:nvSpPr>
          <p:cNvPr id="5" name="Rectangle 4">
            <a:extLst>
              <a:ext uri="{FF2B5EF4-FFF2-40B4-BE49-F238E27FC236}">
                <a16:creationId xmlns:a16="http://schemas.microsoft.com/office/drawing/2014/main" xmlns="" id="{7C54CB25-139E-4994-A302-F1224962143B}"/>
              </a:ext>
            </a:extLst>
          </p:cNvPr>
          <p:cNvSpPr/>
          <p:nvPr/>
        </p:nvSpPr>
        <p:spPr>
          <a:xfrm>
            <a:off x="451572" y="6030362"/>
            <a:ext cx="7253527" cy="230832"/>
          </a:xfrm>
          <a:prstGeom prst="rect">
            <a:avLst/>
          </a:prstGeom>
        </p:spPr>
        <p:txBody>
          <a:bodyPr wrap="square">
            <a:spAutoFit/>
          </a:bodyPr>
          <a:lstStyle/>
          <a:p>
            <a:r>
              <a:rPr lang="fr-FR" sz="900" dirty="0"/>
              <a:t>Source: </a:t>
            </a:r>
            <a:r>
              <a:rPr lang="fr-FR" sz="900" dirty="0" err="1"/>
              <a:t>European</a:t>
            </a:r>
            <a:r>
              <a:rPr lang="fr-FR" sz="900" dirty="0"/>
              <a:t> Spring </a:t>
            </a:r>
            <a:r>
              <a:rPr lang="fr-FR" sz="900" dirty="0" err="1"/>
              <a:t>Forecast</a:t>
            </a:r>
            <a:r>
              <a:rPr lang="fr-FR" sz="900" dirty="0"/>
              <a:t>, May 2021;   https://ec.europa.eu/info/sites/default/files/economy-finance/ip149_en.pdf</a:t>
            </a:r>
            <a:endParaRPr lang="fr-BE" sz="900" dirty="0"/>
          </a:p>
        </p:txBody>
      </p:sp>
      <p:pic>
        <p:nvPicPr>
          <p:cNvPr id="11" name="Picture 2" descr="http://t3.gstatic.com/images?q=tbn:ANd9GcTyrAJD8zAEF8rSL97V-kdKx_IZau6DcwlbQoH14EpkMEStf9hx&amp;t=1">
            <a:extLst>
              <a:ext uri="{FF2B5EF4-FFF2-40B4-BE49-F238E27FC236}">
                <a16:creationId xmlns:a16="http://schemas.microsoft.com/office/drawing/2014/main" xmlns="" id="{814DA10D-AED2-4961-ABE5-CA23CFA7F70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52511" y="200156"/>
            <a:ext cx="600491" cy="3996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xmlns="" id="{4A3310B2-18E5-48B9-9807-8DAD30486C15}"/>
              </a:ext>
            </a:extLst>
          </p:cNvPr>
          <p:cNvPicPr>
            <a:picLocks noChangeAspect="1"/>
          </p:cNvPicPr>
          <p:nvPr/>
        </p:nvPicPr>
        <p:blipFill>
          <a:blip r:embed="rId8"/>
          <a:stretch>
            <a:fillRect/>
          </a:stretch>
        </p:blipFill>
        <p:spPr>
          <a:xfrm>
            <a:off x="379901" y="1515979"/>
            <a:ext cx="5591021" cy="4345154"/>
          </a:xfrm>
          <a:prstGeom prst="rect">
            <a:avLst/>
          </a:prstGeom>
        </p:spPr>
      </p:pic>
      <p:sp>
        <p:nvSpPr>
          <p:cNvPr id="10" name="ZoneTexte 9">
            <a:extLst>
              <a:ext uri="{FF2B5EF4-FFF2-40B4-BE49-F238E27FC236}">
                <a16:creationId xmlns:a16="http://schemas.microsoft.com/office/drawing/2014/main" xmlns="" id="{E9E26943-B6EB-4CA0-8D03-56563A3F0948}"/>
              </a:ext>
            </a:extLst>
          </p:cNvPr>
          <p:cNvSpPr txBox="1"/>
          <p:nvPr/>
        </p:nvSpPr>
        <p:spPr>
          <a:xfrm>
            <a:off x="5836834" y="1636876"/>
            <a:ext cx="3242511" cy="4308872"/>
          </a:xfrm>
          <a:prstGeom prst="rect">
            <a:avLst/>
          </a:prstGeom>
          <a:noFill/>
        </p:spPr>
        <p:txBody>
          <a:bodyPr wrap="square">
            <a:spAutoFit/>
          </a:bodyPr>
          <a:lstStyle/>
          <a:p>
            <a:r>
              <a:rPr lang="el-GR" sz="1600" b="1" dirty="0">
                <a:solidFill>
                  <a:schemeClr val="accent3">
                    <a:lumMod val="50000"/>
                  </a:schemeClr>
                </a:solidFill>
              </a:rPr>
              <a:t>Τα μακροπρόθεσμα επιτόκια παραμένουν σε ιστορικό χαμηλό</a:t>
            </a:r>
            <a:endParaRPr lang="en-US" sz="1600" b="1" dirty="0">
              <a:solidFill>
                <a:schemeClr val="accent3">
                  <a:lumMod val="50000"/>
                </a:schemeClr>
              </a:solidFill>
            </a:endParaRPr>
          </a:p>
          <a:p>
            <a:endParaRPr lang="el-GR" sz="1400" b="1" dirty="0">
              <a:solidFill>
                <a:schemeClr val="accent3">
                  <a:lumMod val="50000"/>
                </a:schemeClr>
              </a:solidFill>
              <a:effectLst>
                <a:outerShdw blurRad="38100" dist="38100" dir="2700000" algn="tl">
                  <a:srgbClr val="000000">
                    <a:alpha val="43137"/>
                  </a:srgbClr>
                </a:outerShdw>
              </a:effectLst>
            </a:endParaRPr>
          </a:p>
          <a:p>
            <a:r>
              <a:rPr lang="el-GR" sz="1200" dirty="0">
                <a:solidFill>
                  <a:schemeClr val="accent3">
                    <a:lumMod val="50000"/>
                  </a:schemeClr>
                </a:solidFill>
              </a:rPr>
              <a:t>Οι μακροπρόθεσμες αποδόσεις παραμένουν χαμηλές κατά τα ιστορικά πρότυπα και συμβάλουν στην οικονομική στήριξη των επιχειρήσεων και νοικοκυριών. Από την αρχή του έτους, οι αποδόσεις κρατικών ομολόγων για μακρινές λήξεις αυξήθηκαν κάπως στη ζώνη του ευρώ, αλλά σε πολύ μικρότερο βαθμό από ό,τι στις ΗΠΑ</a:t>
            </a:r>
          </a:p>
          <a:p>
            <a:r>
              <a:rPr lang="el-GR" sz="1200" dirty="0">
                <a:solidFill>
                  <a:schemeClr val="accent3">
                    <a:lumMod val="50000"/>
                  </a:schemeClr>
                </a:solidFill>
              </a:rPr>
              <a:t>Οι καμπύλες απόδοσης ομολόγου αναφοράς έχουν αυξηθεί οριακά, λόγω των</a:t>
            </a:r>
          </a:p>
          <a:p>
            <a:r>
              <a:rPr lang="el-GR" sz="1200" dirty="0">
                <a:solidFill>
                  <a:schemeClr val="accent3">
                    <a:lumMod val="50000"/>
                  </a:schemeClr>
                </a:solidFill>
              </a:rPr>
              <a:t>εκτιμήσεων ανόδου του πληθωρισμού, ενώ οι πραγματικές αποδόσεις, τόσο στα βραχυπρόθεσμα, όσο μακροπρόθεσμα, παραμένουν βαθιά αρνητικές.</a:t>
            </a:r>
          </a:p>
          <a:p>
            <a:r>
              <a:rPr lang="el-GR" sz="1200" dirty="0">
                <a:solidFill>
                  <a:schemeClr val="accent3">
                    <a:lumMod val="50000"/>
                  </a:schemeClr>
                </a:solidFill>
              </a:rPr>
              <a:t>Ωστόσο, από τον Μάρτιο, οι αποδόσεις στο 10ετές γερμανικό ομόλογο έχουν σταθεροποιηθεί σε περίπου -0,25%, από -0,60% στις αρχές του έτους.</a:t>
            </a:r>
          </a:p>
          <a:p>
            <a:endParaRPr lang="fr-BE" sz="1200" dirty="0"/>
          </a:p>
        </p:txBody>
      </p:sp>
    </p:spTree>
    <p:extLst>
      <p:ext uri="{BB962C8B-B14F-4D97-AF65-F5344CB8AC3E}">
        <p14:creationId xmlns:p14="http://schemas.microsoft.com/office/powerpoint/2010/main" val="183001011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xmlns="" id="{9C02B85D-9532-4FFE-A5F7-1AF473DFEEF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5" imgW="425" imgH="424" progId="TCLayout.ActiveDocument.1">
                  <p:embed/>
                </p:oleObj>
              </mc:Choice>
              <mc:Fallback>
                <p:oleObj name="think-cell Slide" r:id="rId5" imgW="425" imgH="424" progId="TCLayout.ActiveDocument.1">
                  <p:embed/>
                  <p:pic>
                    <p:nvPicPr>
                      <p:cNvPr id="9" name="Object 8" hidden="1">
                        <a:extLst>
                          <a:ext uri="{FF2B5EF4-FFF2-40B4-BE49-F238E27FC236}">
                            <a16:creationId xmlns:a16="http://schemas.microsoft.com/office/drawing/2014/main" xmlns="" id="{9C02B85D-9532-4FFE-A5F7-1AF473DFEEF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xmlns="" id="{C8CB540B-68DE-47D9-A3A4-E2F345156BE2}"/>
              </a:ext>
            </a:extLst>
          </p:cNvPr>
          <p:cNvSpPr/>
          <p:nvPr>
            <p:custDataLst>
              <p:tags r:id="rId3"/>
            </p:custDataLst>
          </p:nvPr>
        </p:nvSpPr>
        <p:spPr>
          <a:xfrm>
            <a:off x="0" y="0"/>
            <a:ext cx="158750" cy="158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fr-BE" sz="2500" b="1" dirty="0">
              <a:latin typeface="Franklin Gothic Medium" panose="020B0603020102020204" pitchFamily="34" charset="0"/>
              <a:ea typeface="+mj-ea"/>
              <a:sym typeface="Franklin Gothic Medium" panose="020B0603020102020204" pitchFamily="34" charset="0"/>
            </a:endParaRPr>
          </a:p>
        </p:txBody>
      </p:sp>
      <p:sp>
        <p:nvSpPr>
          <p:cNvPr id="2" name="Titre 1">
            <a:extLst>
              <a:ext uri="{FF2B5EF4-FFF2-40B4-BE49-F238E27FC236}">
                <a16:creationId xmlns:a16="http://schemas.microsoft.com/office/drawing/2014/main" xmlns="" id="{7D719C80-DEEF-40EB-859B-FE3F61009B04}"/>
              </a:ext>
            </a:extLst>
          </p:cNvPr>
          <p:cNvSpPr>
            <a:spLocks noGrp="1"/>
          </p:cNvSpPr>
          <p:nvPr>
            <p:ph type="title"/>
          </p:nvPr>
        </p:nvSpPr>
        <p:spPr/>
        <p:txBody>
          <a:bodyPr>
            <a:normAutofit/>
          </a:bodyPr>
          <a:lstStyle/>
          <a:p>
            <a:r>
              <a:rPr lang="fr-BE" sz="2800" dirty="0"/>
              <a:t>SPREADS HAVE NARROWED VS GERMAN BONDS</a:t>
            </a:r>
          </a:p>
        </p:txBody>
      </p:sp>
      <p:sp>
        <p:nvSpPr>
          <p:cNvPr id="5" name="Rectangle 4">
            <a:extLst>
              <a:ext uri="{FF2B5EF4-FFF2-40B4-BE49-F238E27FC236}">
                <a16:creationId xmlns:a16="http://schemas.microsoft.com/office/drawing/2014/main" xmlns="" id="{7C54CB25-139E-4994-A302-F1224962143B}"/>
              </a:ext>
            </a:extLst>
          </p:cNvPr>
          <p:cNvSpPr/>
          <p:nvPr/>
        </p:nvSpPr>
        <p:spPr>
          <a:xfrm>
            <a:off x="470045" y="6083690"/>
            <a:ext cx="7253527" cy="230832"/>
          </a:xfrm>
          <a:prstGeom prst="rect">
            <a:avLst/>
          </a:prstGeom>
        </p:spPr>
        <p:txBody>
          <a:bodyPr wrap="square">
            <a:spAutoFit/>
          </a:bodyPr>
          <a:lstStyle/>
          <a:p>
            <a:r>
              <a:rPr lang="fr-FR" sz="900" dirty="0"/>
              <a:t>Source: </a:t>
            </a:r>
            <a:r>
              <a:rPr lang="fr-FR" sz="900" dirty="0" err="1"/>
              <a:t>European</a:t>
            </a:r>
            <a:r>
              <a:rPr lang="fr-FR" sz="900" dirty="0"/>
              <a:t> Spring </a:t>
            </a:r>
            <a:r>
              <a:rPr lang="fr-FR" sz="900" dirty="0" err="1"/>
              <a:t>Forecast</a:t>
            </a:r>
            <a:r>
              <a:rPr lang="fr-FR" sz="900" dirty="0"/>
              <a:t>, May 2021;   https://ec.europa.eu/info/sites/default/files/economy-finance/ip149_en.pdf</a:t>
            </a:r>
            <a:endParaRPr lang="fr-BE" sz="900" dirty="0"/>
          </a:p>
        </p:txBody>
      </p:sp>
      <p:pic>
        <p:nvPicPr>
          <p:cNvPr id="11" name="Picture 2" descr="http://t3.gstatic.com/images?q=tbn:ANd9GcTyrAJD8zAEF8rSL97V-kdKx_IZau6DcwlbQoH14EpkMEStf9hx&amp;t=1">
            <a:extLst>
              <a:ext uri="{FF2B5EF4-FFF2-40B4-BE49-F238E27FC236}">
                <a16:creationId xmlns:a16="http://schemas.microsoft.com/office/drawing/2014/main" xmlns="" id="{814DA10D-AED2-4961-ABE5-CA23CFA7F70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52511" y="200156"/>
            <a:ext cx="600491" cy="399600"/>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xmlns="" id="{E9E26943-B6EB-4CA0-8D03-56563A3F0948}"/>
              </a:ext>
            </a:extLst>
          </p:cNvPr>
          <p:cNvSpPr txBox="1"/>
          <p:nvPr/>
        </p:nvSpPr>
        <p:spPr>
          <a:xfrm>
            <a:off x="5836834" y="1399669"/>
            <a:ext cx="3116168" cy="4555093"/>
          </a:xfrm>
          <a:prstGeom prst="rect">
            <a:avLst/>
          </a:prstGeom>
          <a:noFill/>
        </p:spPr>
        <p:txBody>
          <a:bodyPr wrap="square">
            <a:spAutoFit/>
          </a:bodyPr>
          <a:lstStyle/>
          <a:p>
            <a:r>
              <a:rPr lang="en-US" sz="1200" b="0" i="0" dirty="0">
                <a:solidFill>
                  <a:srgbClr val="000000"/>
                </a:solidFill>
                <a:effectLst/>
                <a:latin typeface="CIDFont+F3"/>
              </a:rPr>
              <a:t>Euro area sovereign bond spreads (vis-à-vis the benchmark) have remained broadly stable for core euro area sovereigns, but have narrowed somewhat further</a:t>
            </a:r>
            <a:br>
              <a:rPr lang="en-US" sz="1200" b="0" i="0" dirty="0">
                <a:solidFill>
                  <a:srgbClr val="000000"/>
                </a:solidFill>
                <a:effectLst/>
                <a:latin typeface="CIDFont+F3"/>
              </a:rPr>
            </a:br>
            <a:r>
              <a:rPr lang="en-US" sz="1200" b="0" i="0" dirty="0">
                <a:solidFill>
                  <a:srgbClr val="000000"/>
                </a:solidFill>
                <a:effectLst/>
                <a:latin typeface="CIDFont+F3"/>
              </a:rPr>
              <a:t>for peripheral euro area sovereigns, particularly Italy (see chart I.2.6). </a:t>
            </a:r>
          </a:p>
          <a:p>
            <a:endParaRPr lang="en-US" sz="1200" dirty="0">
              <a:solidFill>
                <a:srgbClr val="000000"/>
              </a:solidFill>
              <a:latin typeface="CIDFont+F3"/>
            </a:endParaRPr>
          </a:p>
          <a:p>
            <a:r>
              <a:rPr lang="en-US" sz="1200" b="0" i="0" dirty="0">
                <a:solidFill>
                  <a:srgbClr val="000000"/>
                </a:solidFill>
                <a:effectLst/>
                <a:latin typeface="CIDFont+F3"/>
              </a:rPr>
              <a:t>Corporate bond spreads have tightened further amid the renewed search for yield</a:t>
            </a:r>
            <a:br>
              <a:rPr lang="en-US" sz="1200" b="0" i="0" dirty="0">
                <a:solidFill>
                  <a:srgbClr val="000000"/>
                </a:solidFill>
                <a:effectLst/>
                <a:latin typeface="CIDFont+F3"/>
              </a:rPr>
            </a:br>
            <a:r>
              <a:rPr lang="en-US" sz="1200" b="0" i="0" dirty="0">
                <a:solidFill>
                  <a:srgbClr val="000000"/>
                </a:solidFill>
                <a:effectLst/>
                <a:latin typeface="CIDFont+F3"/>
              </a:rPr>
              <a:t>by investors and are back to pre-crisis levels.</a:t>
            </a:r>
          </a:p>
          <a:p>
            <a:endParaRPr lang="en-US" sz="1200" dirty="0">
              <a:solidFill>
                <a:srgbClr val="000000"/>
              </a:solidFill>
              <a:latin typeface="CIDFont+F3"/>
            </a:endParaRPr>
          </a:p>
          <a:p>
            <a:r>
              <a:rPr lang="el-GR" sz="1400" b="1" dirty="0">
                <a:solidFill>
                  <a:schemeClr val="accent3">
                    <a:lumMod val="50000"/>
                  </a:schemeClr>
                </a:solidFill>
              </a:rPr>
              <a:t>Τα “</a:t>
            </a:r>
            <a:r>
              <a:rPr lang="el-GR" sz="1400" b="1" dirty="0" err="1">
                <a:solidFill>
                  <a:schemeClr val="accent3">
                    <a:lumMod val="50000"/>
                  </a:schemeClr>
                </a:solidFill>
              </a:rPr>
              <a:t>spreads</a:t>
            </a:r>
            <a:r>
              <a:rPr lang="el-GR" sz="1400" b="1" dirty="0">
                <a:solidFill>
                  <a:schemeClr val="accent3">
                    <a:lumMod val="50000"/>
                  </a:schemeClr>
                </a:solidFill>
              </a:rPr>
              <a:t>” έχουν μειωθεί έναντι των Γερμανικών ομολόγων</a:t>
            </a:r>
          </a:p>
          <a:p>
            <a:r>
              <a:rPr lang="el-GR" sz="1200" dirty="0">
                <a:solidFill>
                  <a:schemeClr val="accent3">
                    <a:lumMod val="50000"/>
                  </a:schemeClr>
                </a:solidFill>
              </a:rPr>
              <a:t>Τα </a:t>
            </a:r>
            <a:r>
              <a:rPr lang="el-GR" sz="1200" dirty="0" err="1">
                <a:solidFill>
                  <a:schemeClr val="accent3">
                    <a:lumMod val="50000"/>
                  </a:schemeClr>
                </a:solidFill>
              </a:rPr>
              <a:t>spreads</a:t>
            </a:r>
            <a:r>
              <a:rPr lang="el-GR" sz="1200" dirty="0">
                <a:solidFill>
                  <a:schemeClr val="accent3">
                    <a:lumMod val="50000"/>
                  </a:schemeClr>
                </a:solidFill>
              </a:rPr>
              <a:t> των κρατικών ομολόγων της ζώνης του ευρώ, έναντι του δείκτη αναφοράς παρέμειναν σε γενικές γραμμές σταθερά στα βασικά κράτη μέλη της ζώνης του ευρώ, αλλά έχουν μειωθεί κάπως περισσότερο σε μεγάλες οικονομίες και ιδίως την Ιταλία. Τα </a:t>
            </a:r>
            <a:r>
              <a:rPr lang="el-GR" sz="1200" dirty="0" err="1">
                <a:solidFill>
                  <a:schemeClr val="accent3">
                    <a:lumMod val="50000"/>
                  </a:schemeClr>
                </a:solidFill>
              </a:rPr>
              <a:t>spread</a:t>
            </a:r>
            <a:r>
              <a:rPr lang="el-GR" sz="1200" dirty="0">
                <a:solidFill>
                  <a:schemeClr val="accent3">
                    <a:lumMod val="50000"/>
                  </a:schemeClr>
                </a:solidFill>
              </a:rPr>
              <a:t> των εταιρικών ομολόγων έχουν εντατικοποιηθεί εν μέσω αναζήτησης για καλύτερη απόδοση από τους επενδυτές και επιστρέφουν στα προ κρίσης επίπεδα.</a:t>
            </a:r>
            <a:r>
              <a:rPr lang="en-US" sz="1200" dirty="0">
                <a:solidFill>
                  <a:schemeClr val="accent3">
                    <a:lumMod val="50000"/>
                  </a:schemeClr>
                </a:solidFill>
              </a:rPr>
              <a:t> </a:t>
            </a:r>
            <a:r>
              <a:rPr lang="en-US" sz="1000" dirty="0"/>
              <a:t/>
            </a:r>
            <a:br>
              <a:rPr lang="en-US" sz="1000" dirty="0"/>
            </a:br>
            <a:endParaRPr lang="fr-BE" sz="1000" dirty="0"/>
          </a:p>
        </p:txBody>
      </p:sp>
      <p:pic>
        <p:nvPicPr>
          <p:cNvPr id="6" name="Image 5">
            <a:extLst>
              <a:ext uri="{FF2B5EF4-FFF2-40B4-BE49-F238E27FC236}">
                <a16:creationId xmlns:a16="http://schemas.microsoft.com/office/drawing/2014/main" xmlns="" id="{0A146145-431D-4FDC-9222-FCC56270ACC6}"/>
              </a:ext>
            </a:extLst>
          </p:cNvPr>
          <p:cNvPicPr>
            <a:picLocks noChangeAspect="1"/>
          </p:cNvPicPr>
          <p:nvPr/>
        </p:nvPicPr>
        <p:blipFill>
          <a:blip r:embed="rId8"/>
          <a:stretch>
            <a:fillRect/>
          </a:stretch>
        </p:blipFill>
        <p:spPr>
          <a:xfrm>
            <a:off x="828125" y="1696872"/>
            <a:ext cx="4828773" cy="3889458"/>
          </a:xfrm>
          <a:prstGeom prst="rect">
            <a:avLst/>
          </a:prstGeom>
        </p:spPr>
      </p:pic>
    </p:spTree>
    <p:extLst>
      <p:ext uri="{BB962C8B-B14F-4D97-AF65-F5344CB8AC3E}">
        <p14:creationId xmlns:p14="http://schemas.microsoft.com/office/powerpoint/2010/main" val="221932053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xmlns="" id="{9C02B85D-9532-4FFE-A5F7-1AF473DFEEF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5" imgW="425" imgH="424" progId="TCLayout.ActiveDocument.1">
                  <p:embed/>
                </p:oleObj>
              </mc:Choice>
              <mc:Fallback>
                <p:oleObj name="think-cell Slide" r:id="rId5" imgW="425" imgH="424" progId="TCLayout.ActiveDocument.1">
                  <p:embed/>
                  <p:pic>
                    <p:nvPicPr>
                      <p:cNvPr id="9" name="Object 8" hidden="1">
                        <a:extLst>
                          <a:ext uri="{FF2B5EF4-FFF2-40B4-BE49-F238E27FC236}">
                            <a16:creationId xmlns:a16="http://schemas.microsoft.com/office/drawing/2014/main" xmlns="" id="{9C02B85D-9532-4FFE-A5F7-1AF473DFEEF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xmlns="" id="{C8CB540B-68DE-47D9-A3A4-E2F345156BE2}"/>
              </a:ext>
            </a:extLst>
          </p:cNvPr>
          <p:cNvSpPr/>
          <p:nvPr>
            <p:custDataLst>
              <p:tags r:id="rId3"/>
            </p:custDataLst>
          </p:nvPr>
        </p:nvSpPr>
        <p:spPr>
          <a:xfrm>
            <a:off x="0" y="0"/>
            <a:ext cx="158750" cy="158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fr-BE" sz="2500" b="1" dirty="0">
              <a:latin typeface="Franklin Gothic Medium" panose="020B0603020102020204" pitchFamily="34" charset="0"/>
              <a:ea typeface="+mj-ea"/>
              <a:sym typeface="Franklin Gothic Medium" panose="020B0603020102020204" pitchFamily="34" charset="0"/>
            </a:endParaRPr>
          </a:p>
        </p:txBody>
      </p:sp>
      <p:sp>
        <p:nvSpPr>
          <p:cNvPr id="2" name="Titre 1">
            <a:extLst>
              <a:ext uri="{FF2B5EF4-FFF2-40B4-BE49-F238E27FC236}">
                <a16:creationId xmlns:a16="http://schemas.microsoft.com/office/drawing/2014/main" xmlns="" id="{7D719C80-DEEF-40EB-859B-FE3F61009B04}"/>
              </a:ext>
            </a:extLst>
          </p:cNvPr>
          <p:cNvSpPr>
            <a:spLocks noGrp="1"/>
          </p:cNvSpPr>
          <p:nvPr>
            <p:ph type="title"/>
          </p:nvPr>
        </p:nvSpPr>
        <p:spPr/>
        <p:txBody>
          <a:bodyPr>
            <a:normAutofit fontScale="90000"/>
          </a:bodyPr>
          <a:lstStyle/>
          <a:p>
            <a:r>
              <a:rPr lang="fr-BE" sz="2800" dirty="0"/>
              <a:t>SHORT TERM INTEREST RATES ARE EXPECTED </a:t>
            </a:r>
            <a:br>
              <a:rPr lang="fr-BE" sz="2800" dirty="0"/>
            </a:br>
            <a:r>
              <a:rPr lang="fr-BE" sz="2800" dirty="0"/>
              <a:t>TO REMAIN BROADLY UNCHANGED AND INCREASE </a:t>
            </a:r>
            <a:br>
              <a:rPr lang="fr-BE" sz="2800" dirty="0"/>
            </a:br>
            <a:r>
              <a:rPr lang="fr-BE" sz="2800" dirty="0"/>
              <a:t>SLIGHTLY BY END 2022</a:t>
            </a:r>
          </a:p>
        </p:txBody>
      </p:sp>
      <p:sp>
        <p:nvSpPr>
          <p:cNvPr id="5" name="Rectangle 4">
            <a:extLst>
              <a:ext uri="{FF2B5EF4-FFF2-40B4-BE49-F238E27FC236}">
                <a16:creationId xmlns:a16="http://schemas.microsoft.com/office/drawing/2014/main" xmlns="" id="{7C54CB25-139E-4994-A302-F1224962143B}"/>
              </a:ext>
            </a:extLst>
          </p:cNvPr>
          <p:cNvSpPr/>
          <p:nvPr/>
        </p:nvSpPr>
        <p:spPr>
          <a:xfrm>
            <a:off x="470046" y="5731512"/>
            <a:ext cx="3224500" cy="507831"/>
          </a:xfrm>
          <a:prstGeom prst="rect">
            <a:avLst/>
          </a:prstGeom>
        </p:spPr>
        <p:txBody>
          <a:bodyPr wrap="square">
            <a:spAutoFit/>
          </a:bodyPr>
          <a:lstStyle/>
          <a:p>
            <a:r>
              <a:rPr lang="fr-FR" sz="900" dirty="0"/>
              <a:t>Source: </a:t>
            </a:r>
            <a:r>
              <a:rPr lang="fr-FR" sz="900" dirty="0" err="1"/>
              <a:t>European</a:t>
            </a:r>
            <a:r>
              <a:rPr lang="fr-FR" sz="900" dirty="0"/>
              <a:t> Spring </a:t>
            </a:r>
            <a:r>
              <a:rPr lang="fr-FR" sz="900" dirty="0" err="1"/>
              <a:t>Forecast</a:t>
            </a:r>
            <a:r>
              <a:rPr lang="fr-FR" sz="900" dirty="0"/>
              <a:t>, May 2021;   https://ec.europa.eu/info/sites/default/files/economy-finance/ip149_en.pdf</a:t>
            </a:r>
            <a:endParaRPr lang="fr-BE" sz="900" dirty="0"/>
          </a:p>
        </p:txBody>
      </p:sp>
      <p:pic>
        <p:nvPicPr>
          <p:cNvPr id="11" name="Picture 2" descr="http://t3.gstatic.com/images?q=tbn:ANd9GcTyrAJD8zAEF8rSL97V-kdKx_IZau6DcwlbQoH14EpkMEStf9hx&amp;t=1">
            <a:extLst>
              <a:ext uri="{FF2B5EF4-FFF2-40B4-BE49-F238E27FC236}">
                <a16:creationId xmlns:a16="http://schemas.microsoft.com/office/drawing/2014/main" xmlns="" id="{814DA10D-AED2-4961-ABE5-CA23CFA7F70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52511" y="200156"/>
            <a:ext cx="600491" cy="3996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xmlns="" id="{0A587357-D650-479E-92E4-31876FAA7C97}"/>
              </a:ext>
            </a:extLst>
          </p:cNvPr>
          <p:cNvPicPr>
            <a:picLocks noChangeAspect="1"/>
          </p:cNvPicPr>
          <p:nvPr/>
        </p:nvPicPr>
        <p:blipFill>
          <a:blip r:embed="rId8"/>
          <a:stretch>
            <a:fillRect/>
          </a:stretch>
        </p:blipFill>
        <p:spPr>
          <a:xfrm>
            <a:off x="64522" y="1679187"/>
            <a:ext cx="4228057" cy="3572651"/>
          </a:xfrm>
          <a:prstGeom prst="rect">
            <a:avLst/>
          </a:prstGeom>
        </p:spPr>
      </p:pic>
      <p:sp>
        <p:nvSpPr>
          <p:cNvPr id="10" name="ZoneTexte 9">
            <a:extLst>
              <a:ext uri="{FF2B5EF4-FFF2-40B4-BE49-F238E27FC236}">
                <a16:creationId xmlns:a16="http://schemas.microsoft.com/office/drawing/2014/main" xmlns="" id="{AA8A6F5B-64CC-4331-A854-A4F2112BEDEA}"/>
              </a:ext>
            </a:extLst>
          </p:cNvPr>
          <p:cNvSpPr txBox="1"/>
          <p:nvPr/>
        </p:nvSpPr>
        <p:spPr>
          <a:xfrm>
            <a:off x="4174837" y="1199513"/>
            <a:ext cx="4969164" cy="5632311"/>
          </a:xfrm>
          <a:prstGeom prst="rect">
            <a:avLst/>
          </a:prstGeom>
          <a:noFill/>
        </p:spPr>
        <p:txBody>
          <a:bodyPr wrap="square">
            <a:spAutoFit/>
          </a:bodyPr>
          <a:lstStyle/>
          <a:p>
            <a:r>
              <a:rPr lang="en-US" sz="1200" b="0" i="0" dirty="0">
                <a:solidFill>
                  <a:srgbClr val="000000"/>
                </a:solidFill>
                <a:effectLst/>
                <a:latin typeface="CIDFont+F3"/>
              </a:rPr>
              <a:t>The high and rising volume of banks’ excess</a:t>
            </a:r>
            <a:br>
              <a:rPr lang="en-US" sz="1200" b="0" i="0" dirty="0">
                <a:solidFill>
                  <a:srgbClr val="000000"/>
                </a:solidFill>
                <a:effectLst/>
                <a:latin typeface="CIDFont+F3"/>
              </a:rPr>
            </a:br>
            <a:r>
              <a:rPr lang="en-US" sz="1200" b="0" i="0" dirty="0">
                <a:solidFill>
                  <a:srgbClr val="000000"/>
                </a:solidFill>
                <a:effectLst/>
                <a:latin typeface="CIDFont+F3"/>
              </a:rPr>
              <a:t>reserves, combined with the ECB’s forward</a:t>
            </a:r>
            <a:br>
              <a:rPr lang="en-US" sz="1200" b="0" i="0" dirty="0">
                <a:solidFill>
                  <a:srgbClr val="000000"/>
                </a:solidFill>
                <a:effectLst/>
                <a:latin typeface="CIDFont+F3"/>
              </a:rPr>
            </a:br>
            <a:r>
              <a:rPr lang="en-US" sz="1200" b="0" i="0" dirty="0">
                <a:solidFill>
                  <a:srgbClr val="000000"/>
                </a:solidFill>
                <a:effectLst/>
                <a:latin typeface="CIDFont+F3"/>
              </a:rPr>
              <a:t>guidance and the very </a:t>
            </a:r>
            <a:r>
              <a:rPr lang="en-US" sz="1200" b="0" i="0" dirty="0" err="1">
                <a:solidFill>
                  <a:srgbClr val="000000"/>
                </a:solidFill>
                <a:effectLst/>
                <a:latin typeface="CIDFont+F3"/>
              </a:rPr>
              <a:t>favourable</a:t>
            </a:r>
            <a:r>
              <a:rPr lang="en-US" sz="1200" b="0" i="0" dirty="0">
                <a:solidFill>
                  <a:srgbClr val="000000"/>
                </a:solidFill>
                <a:effectLst/>
                <a:latin typeface="CIDFont+F3"/>
              </a:rPr>
              <a:t> TLTRO-III</a:t>
            </a:r>
            <a:br>
              <a:rPr lang="en-US" sz="1200" b="0" i="0" dirty="0">
                <a:solidFill>
                  <a:srgbClr val="000000"/>
                </a:solidFill>
                <a:effectLst/>
                <a:latin typeface="CIDFont+F3"/>
              </a:rPr>
            </a:br>
            <a:r>
              <a:rPr lang="en-US" sz="1200" b="0" i="0" dirty="0">
                <a:solidFill>
                  <a:srgbClr val="000000"/>
                </a:solidFill>
                <a:effectLst/>
                <a:latin typeface="CIDFont+F3"/>
              </a:rPr>
              <a:t>pricing(16), should keep short-term money market rates at very low levels over the forecast horizon.</a:t>
            </a:r>
          </a:p>
          <a:p>
            <a:r>
              <a:rPr lang="en-US" sz="1200" b="0" i="0" dirty="0">
                <a:solidFill>
                  <a:srgbClr val="000000"/>
                </a:solidFill>
                <a:effectLst/>
                <a:latin typeface="CIDFont+F3"/>
              </a:rPr>
              <a:t>Short-term nominal rates are expected to remain broadly unchanged until the end of the current year and to increase to slightly above current levels by the end of 2022 (see Graph I.2.7)</a:t>
            </a:r>
            <a:r>
              <a:rPr lang="en-US" sz="1200" dirty="0"/>
              <a:t> </a:t>
            </a:r>
          </a:p>
          <a:p>
            <a:r>
              <a:rPr lang="en-US" sz="1200" dirty="0"/>
              <a:t>In view of the forecast path of inflation until 2022 (see section 2.5), real short-term interest rates are expected to decline in 2021 followed by a slight increase in 2022.(17) Nominal long-term rates in the euro area are expected to pick up moderately and move into slightly positive territory over the forecast horizon</a:t>
            </a:r>
          </a:p>
          <a:p>
            <a:endParaRPr lang="en-US" sz="1200" dirty="0"/>
          </a:p>
          <a:p>
            <a:r>
              <a:rPr lang="el-GR" sz="1200" b="1" dirty="0">
                <a:solidFill>
                  <a:schemeClr val="accent3">
                    <a:lumMod val="50000"/>
                  </a:schemeClr>
                </a:solidFill>
              </a:rPr>
              <a:t>Τα βραχυπρόθεσμα επιτόκια αναμένονται χωρίς μεταβολές το 2021</a:t>
            </a:r>
          </a:p>
          <a:p>
            <a:r>
              <a:rPr lang="el-GR" sz="1200" dirty="0">
                <a:solidFill>
                  <a:schemeClr val="accent3">
                    <a:lumMod val="50000"/>
                  </a:schemeClr>
                </a:solidFill>
              </a:rPr>
              <a:t>Ο υψηλός και αυξανόμενος όγκος των αποθεματικών των τραπεζών, σε συνδυασμό με τη καθοδήγηση της ΕΚΤ και την πολύ ευνοϊκή TLTRO-III τιμολόγηση, θα πρέπει να διατηρήσει τα βραχυπρόθεσμα επιτόκια της αγοράς χρήματος σε πολύ χαμηλά επίπεδα στον προβλεπόμενο ορίζοντα. Τα βραχυπρόθεσμα ονομαστικά επιτόκια αναμένεται να παραμείνουν σε γενικές γραμμές αμετάβλητα μέχρι το τέλος του τρέχοντος έτους και να αυξηθούν ελαφρώς πάνω από τα τρέχοντα επίπεδα μέχρι το τέλος του 2022. Λαμβάνοντας υπόψη την προβλεπόμενη πορεία του πληθωρισμού έως το 2022 τα πραγματικά βραχυπρόθεσμα επιτόκια αναμένεται να μειωθούν το 2021 και να ακολουθήσουν μια ελαφρά αύξηση το 2022. Αναμένεται τα ονομαστικά μακροπρόθεσμα επιτόκια στη ζώνη του ευρώ να αυξηθούν μέτρια και να μετακινηθούν σε ελαφρώς θετική περιοχή, πάνω από τον ορίζοντα πρόβλεψης.</a:t>
            </a:r>
          </a:p>
          <a:p>
            <a:r>
              <a:rPr lang="en-US" sz="1200" dirty="0"/>
              <a:t/>
            </a:r>
            <a:br>
              <a:rPr lang="en-US" sz="1200" dirty="0"/>
            </a:br>
            <a:endParaRPr lang="fr-BE" sz="1200" dirty="0"/>
          </a:p>
        </p:txBody>
      </p:sp>
    </p:spTree>
    <p:extLst>
      <p:ext uri="{BB962C8B-B14F-4D97-AF65-F5344CB8AC3E}">
        <p14:creationId xmlns:p14="http://schemas.microsoft.com/office/powerpoint/2010/main" val="410263887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xmlns="" id="{9C02B85D-9532-4FFE-A5F7-1AF473DFEEF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5" imgW="425" imgH="424" progId="TCLayout.ActiveDocument.1">
                  <p:embed/>
                </p:oleObj>
              </mc:Choice>
              <mc:Fallback>
                <p:oleObj name="think-cell Slide" r:id="rId5" imgW="425" imgH="424" progId="TCLayout.ActiveDocument.1">
                  <p:embed/>
                  <p:pic>
                    <p:nvPicPr>
                      <p:cNvPr id="9" name="Object 8" hidden="1">
                        <a:extLst>
                          <a:ext uri="{FF2B5EF4-FFF2-40B4-BE49-F238E27FC236}">
                            <a16:creationId xmlns:a16="http://schemas.microsoft.com/office/drawing/2014/main" xmlns="" id="{9C02B85D-9532-4FFE-A5F7-1AF473DFEEF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xmlns="" id="{C8CB540B-68DE-47D9-A3A4-E2F345156BE2}"/>
              </a:ext>
            </a:extLst>
          </p:cNvPr>
          <p:cNvSpPr/>
          <p:nvPr>
            <p:custDataLst>
              <p:tags r:id="rId3"/>
            </p:custDataLst>
          </p:nvPr>
        </p:nvSpPr>
        <p:spPr>
          <a:xfrm>
            <a:off x="0" y="0"/>
            <a:ext cx="158750" cy="158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fr-BE" sz="2500" b="1" dirty="0">
              <a:latin typeface="Franklin Gothic Medium" panose="020B0603020102020204" pitchFamily="34" charset="0"/>
              <a:ea typeface="+mj-ea"/>
              <a:sym typeface="Franklin Gothic Medium" panose="020B0603020102020204" pitchFamily="34" charset="0"/>
            </a:endParaRPr>
          </a:p>
        </p:txBody>
      </p:sp>
      <p:sp>
        <p:nvSpPr>
          <p:cNvPr id="2" name="Titre 1">
            <a:extLst>
              <a:ext uri="{FF2B5EF4-FFF2-40B4-BE49-F238E27FC236}">
                <a16:creationId xmlns:a16="http://schemas.microsoft.com/office/drawing/2014/main" xmlns="" id="{7D719C80-DEEF-40EB-859B-FE3F61009B04}"/>
              </a:ext>
            </a:extLst>
          </p:cNvPr>
          <p:cNvSpPr>
            <a:spLocks noGrp="1"/>
          </p:cNvSpPr>
          <p:nvPr>
            <p:ph type="title"/>
          </p:nvPr>
        </p:nvSpPr>
        <p:spPr/>
        <p:txBody>
          <a:bodyPr>
            <a:normAutofit/>
          </a:bodyPr>
          <a:lstStyle/>
          <a:p>
            <a:r>
              <a:rPr lang="fr-BE" sz="2800" dirty="0"/>
              <a:t>GROWTH OF PRIVATE SECTOR LENDING HAS </a:t>
            </a:r>
            <a:br>
              <a:rPr lang="fr-BE" sz="2800" dirty="0"/>
            </a:br>
            <a:r>
              <a:rPr lang="fr-BE" sz="2800" dirty="0"/>
              <a:t>STARTED TO SLOW DOWN</a:t>
            </a:r>
          </a:p>
        </p:txBody>
      </p:sp>
      <p:sp>
        <p:nvSpPr>
          <p:cNvPr id="5" name="Rectangle 4">
            <a:extLst>
              <a:ext uri="{FF2B5EF4-FFF2-40B4-BE49-F238E27FC236}">
                <a16:creationId xmlns:a16="http://schemas.microsoft.com/office/drawing/2014/main" xmlns="" id="{7C54CB25-139E-4994-A302-F1224962143B}"/>
              </a:ext>
            </a:extLst>
          </p:cNvPr>
          <p:cNvSpPr/>
          <p:nvPr/>
        </p:nvSpPr>
        <p:spPr>
          <a:xfrm>
            <a:off x="1399229" y="5809336"/>
            <a:ext cx="7253527" cy="230832"/>
          </a:xfrm>
          <a:prstGeom prst="rect">
            <a:avLst/>
          </a:prstGeom>
        </p:spPr>
        <p:txBody>
          <a:bodyPr wrap="square">
            <a:spAutoFit/>
          </a:bodyPr>
          <a:lstStyle/>
          <a:p>
            <a:r>
              <a:rPr lang="fr-FR" sz="900" dirty="0"/>
              <a:t>Source: </a:t>
            </a:r>
            <a:r>
              <a:rPr lang="fr-FR" sz="900" dirty="0" err="1"/>
              <a:t>European</a:t>
            </a:r>
            <a:r>
              <a:rPr lang="fr-FR" sz="900" dirty="0"/>
              <a:t> Spring </a:t>
            </a:r>
            <a:r>
              <a:rPr lang="fr-FR" sz="900" dirty="0" err="1"/>
              <a:t>Forecast</a:t>
            </a:r>
            <a:r>
              <a:rPr lang="fr-FR" sz="900" dirty="0"/>
              <a:t>, May 2021;   https://ec.europa.eu/info/sites/default/files/economy-finance/ip149_en.pdf</a:t>
            </a:r>
            <a:endParaRPr lang="fr-BE" sz="900" dirty="0"/>
          </a:p>
        </p:txBody>
      </p:sp>
      <p:pic>
        <p:nvPicPr>
          <p:cNvPr id="11" name="Picture 2" descr="http://t3.gstatic.com/images?q=tbn:ANd9GcTyrAJD8zAEF8rSL97V-kdKx_IZau6DcwlbQoH14EpkMEStf9hx&amp;t=1">
            <a:extLst>
              <a:ext uri="{FF2B5EF4-FFF2-40B4-BE49-F238E27FC236}">
                <a16:creationId xmlns:a16="http://schemas.microsoft.com/office/drawing/2014/main" xmlns="" id="{814DA10D-AED2-4961-ABE5-CA23CFA7F70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52511" y="200156"/>
            <a:ext cx="600491" cy="3996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xmlns="" id="{8BC07DB9-AB47-4C69-8D33-1B7CC08D6F2A}"/>
              </a:ext>
            </a:extLst>
          </p:cNvPr>
          <p:cNvPicPr>
            <a:picLocks noChangeAspect="1"/>
          </p:cNvPicPr>
          <p:nvPr/>
        </p:nvPicPr>
        <p:blipFill>
          <a:blip r:embed="rId8"/>
          <a:stretch>
            <a:fillRect/>
          </a:stretch>
        </p:blipFill>
        <p:spPr>
          <a:xfrm>
            <a:off x="1579418" y="1933441"/>
            <a:ext cx="4822419" cy="3875895"/>
          </a:xfrm>
          <a:prstGeom prst="rect">
            <a:avLst/>
          </a:prstGeom>
        </p:spPr>
      </p:pic>
      <p:sp>
        <p:nvSpPr>
          <p:cNvPr id="3" name="TextBox 2">
            <a:extLst>
              <a:ext uri="{FF2B5EF4-FFF2-40B4-BE49-F238E27FC236}">
                <a16:creationId xmlns:a16="http://schemas.microsoft.com/office/drawing/2014/main" xmlns="" id="{9BB6A410-BB4F-4CCC-87D0-32D1413044AA}"/>
              </a:ext>
            </a:extLst>
          </p:cNvPr>
          <p:cNvSpPr txBox="1"/>
          <p:nvPr/>
        </p:nvSpPr>
        <p:spPr>
          <a:xfrm>
            <a:off x="914401" y="1410221"/>
            <a:ext cx="7915564" cy="523220"/>
          </a:xfrm>
          <a:prstGeom prst="rect">
            <a:avLst/>
          </a:prstGeom>
          <a:noFill/>
        </p:spPr>
        <p:txBody>
          <a:bodyPr wrap="square" rtlCol="0">
            <a:spAutoFit/>
          </a:bodyPr>
          <a:lstStyle/>
          <a:p>
            <a:pPr algn="just"/>
            <a:r>
              <a:rPr lang="el-GR" sz="1600" b="1" dirty="0">
                <a:solidFill>
                  <a:schemeClr val="accent3">
                    <a:lumMod val="50000"/>
                  </a:schemeClr>
                </a:solidFill>
              </a:rPr>
              <a:t>Η αύξηση δανειοδότησης του ιδιωτικού τομέα επιβραδύνεται</a:t>
            </a:r>
            <a:endParaRPr lang="en-US" sz="1600" b="1" dirty="0">
              <a:solidFill>
                <a:schemeClr val="accent3">
                  <a:lumMod val="50000"/>
                </a:schemeClr>
              </a:solidFill>
            </a:endParaRPr>
          </a:p>
          <a:p>
            <a:pPr algn="just"/>
            <a:endParaRPr lang="el-GR" sz="1200" b="1" dirty="0">
              <a:solidFill>
                <a:schemeClr val="accent3">
                  <a:lumMod val="50000"/>
                </a:schemeClr>
              </a:solidFill>
            </a:endParaRPr>
          </a:p>
        </p:txBody>
      </p:sp>
    </p:spTree>
    <p:extLst>
      <p:ext uri="{BB962C8B-B14F-4D97-AF65-F5344CB8AC3E}">
        <p14:creationId xmlns:p14="http://schemas.microsoft.com/office/powerpoint/2010/main" val="161325035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xmlns="" id="{5C011886-5A44-4DB5-8907-913E56FF1FA8}"/>
              </a:ext>
            </a:extLst>
          </p:cNvPr>
          <p:cNvPicPr>
            <a:picLocks noChangeAspect="1"/>
          </p:cNvPicPr>
          <p:nvPr/>
        </p:nvPicPr>
        <p:blipFill>
          <a:blip r:embed="rId5"/>
          <a:stretch>
            <a:fillRect/>
          </a:stretch>
        </p:blipFill>
        <p:spPr>
          <a:xfrm>
            <a:off x="61002" y="1614280"/>
            <a:ext cx="4575257" cy="3761284"/>
          </a:xfrm>
          <a:prstGeom prst="rect">
            <a:avLst/>
          </a:prstGeom>
        </p:spPr>
      </p:pic>
      <p:graphicFrame>
        <p:nvGraphicFramePr>
          <p:cNvPr id="9" name="Object 8" hidden="1">
            <a:extLst>
              <a:ext uri="{FF2B5EF4-FFF2-40B4-BE49-F238E27FC236}">
                <a16:creationId xmlns:a16="http://schemas.microsoft.com/office/drawing/2014/main" xmlns="" id="{9C02B85D-9532-4FFE-A5F7-1AF473DFEEF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6" imgW="425" imgH="424" progId="TCLayout.ActiveDocument.1">
                  <p:embed/>
                </p:oleObj>
              </mc:Choice>
              <mc:Fallback>
                <p:oleObj name="think-cell Slide" r:id="rId6" imgW="425" imgH="424" progId="TCLayout.ActiveDocument.1">
                  <p:embed/>
                  <p:pic>
                    <p:nvPicPr>
                      <p:cNvPr id="9" name="Object 8" hidden="1">
                        <a:extLst>
                          <a:ext uri="{FF2B5EF4-FFF2-40B4-BE49-F238E27FC236}">
                            <a16:creationId xmlns:a16="http://schemas.microsoft.com/office/drawing/2014/main" xmlns="" id="{9C02B85D-9532-4FFE-A5F7-1AF473DFEEF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xmlns="" id="{C8CB540B-68DE-47D9-A3A4-E2F345156BE2}"/>
              </a:ext>
            </a:extLst>
          </p:cNvPr>
          <p:cNvSpPr/>
          <p:nvPr>
            <p:custDataLst>
              <p:tags r:id="rId3"/>
            </p:custDataLst>
          </p:nvPr>
        </p:nvSpPr>
        <p:spPr>
          <a:xfrm>
            <a:off x="0" y="0"/>
            <a:ext cx="158750" cy="158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fr-BE" sz="2500" b="1" dirty="0">
              <a:latin typeface="Franklin Gothic Medium" panose="020B0603020102020204" pitchFamily="34" charset="0"/>
              <a:ea typeface="+mj-ea"/>
              <a:sym typeface="Franklin Gothic Medium" panose="020B0603020102020204" pitchFamily="34" charset="0"/>
            </a:endParaRPr>
          </a:p>
        </p:txBody>
      </p:sp>
      <p:sp>
        <p:nvSpPr>
          <p:cNvPr id="2" name="Titre 1">
            <a:extLst>
              <a:ext uri="{FF2B5EF4-FFF2-40B4-BE49-F238E27FC236}">
                <a16:creationId xmlns:a16="http://schemas.microsoft.com/office/drawing/2014/main" xmlns="" id="{7D719C80-DEEF-40EB-859B-FE3F61009B04}"/>
              </a:ext>
            </a:extLst>
          </p:cNvPr>
          <p:cNvSpPr>
            <a:spLocks noGrp="1"/>
          </p:cNvSpPr>
          <p:nvPr>
            <p:ph type="title"/>
          </p:nvPr>
        </p:nvSpPr>
        <p:spPr/>
        <p:txBody>
          <a:bodyPr>
            <a:normAutofit fontScale="90000"/>
          </a:bodyPr>
          <a:lstStyle/>
          <a:p>
            <a:r>
              <a:rPr lang="fr-BE" sz="2800" dirty="0"/>
              <a:t>THE COMPOSITE COST OF CREDIT REMAINS </a:t>
            </a:r>
            <a:br>
              <a:rPr lang="fr-BE" sz="2800" dirty="0"/>
            </a:br>
            <a:r>
              <a:rPr lang="fr-BE" sz="2800" dirty="0"/>
              <a:t>AT ALL-TIME LOW BUT BANKS HAVE STARTED TO TAKE A MORE PRUDENT APPROACH</a:t>
            </a:r>
          </a:p>
        </p:txBody>
      </p:sp>
      <p:sp>
        <p:nvSpPr>
          <p:cNvPr id="5" name="Rectangle 4">
            <a:extLst>
              <a:ext uri="{FF2B5EF4-FFF2-40B4-BE49-F238E27FC236}">
                <a16:creationId xmlns:a16="http://schemas.microsoft.com/office/drawing/2014/main" xmlns="" id="{7C54CB25-139E-4994-A302-F1224962143B}"/>
              </a:ext>
            </a:extLst>
          </p:cNvPr>
          <p:cNvSpPr/>
          <p:nvPr/>
        </p:nvSpPr>
        <p:spPr>
          <a:xfrm>
            <a:off x="1098984" y="6083690"/>
            <a:ext cx="7253527" cy="230832"/>
          </a:xfrm>
          <a:prstGeom prst="rect">
            <a:avLst/>
          </a:prstGeom>
        </p:spPr>
        <p:txBody>
          <a:bodyPr wrap="square">
            <a:spAutoFit/>
          </a:bodyPr>
          <a:lstStyle/>
          <a:p>
            <a:r>
              <a:rPr lang="fr-FR" sz="900" dirty="0"/>
              <a:t>Source: </a:t>
            </a:r>
            <a:r>
              <a:rPr lang="fr-FR" sz="900" dirty="0" err="1"/>
              <a:t>European</a:t>
            </a:r>
            <a:r>
              <a:rPr lang="fr-FR" sz="900" dirty="0"/>
              <a:t> Spring </a:t>
            </a:r>
            <a:r>
              <a:rPr lang="fr-FR" sz="900" dirty="0" err="1"/>
              <a:t>Forecast</a:t>
            </a:r>
            <a:r>
              <a:rPr lang="fr-FR" sz="900" dirty="0"/>
              <a:t>, May 2021;   https://ec.europa.eu/info/sites/default/files/economy-finance/ip149_en.pdf</a:t>
            </a:r>
            <a:endParaRPr lang="fr-BE" sz="900" dirty="0"/>
          </a:p>
        </p:txBody>
      </p:sp>
      <p:pic>
        <p:nvPicPr>
          <p:cNvPr id="11" name="Picture 2" descr="http://t3.gstatic.com/images?q=tbn:ANd9GcTyrAJD8zAEF8rSL97V-kdKx_IZau6DcwlbQoH14EpkMEStf9hx&amp;t=1">
            <a:extLst>
              <a:ext uri="{FF2B5EF4-FFF2-40B4-BE49-F238E27FC236}">
                <a16:creationId xmlns:a16="http://schemas.microsoft.com/office/drawing/2014/main" xmlns="" id="{814DA10D-AED2-4961-ABE5-CA23CFA7F70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352511" y="200156"/>
            <a:ext cx="600491" cy="399600"/>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xmlns="" id="{AA8A6F5B-64CC-4331-A854-A4F2112BEDEA}"/>
              </a:ext>
            </a:extLst>
          </p:cNvPr>
          <p:cNvSpPr txBox="1"/>
          <p:nvPr/>
        </p:nvSpPr>
        <p:spPr>
          <a:xfrm>
            <a:off x="4442691" y="1199513"/>
            <a:ext cx="4701310" cy="5247590"/>
          </a:xfrm>
          <a:prstGeom prst="rect">
            <a:avLst/>
          </a:prstGeom>
          <a:noFill/>
        </p:spPr>
        <p:txBody>
          <a:bodyPr wrap="square">
            <a:spAutoFit/>
          </a:bodyPr>
          <a:lstStyle/>
          <a:p>
            <a:r>
              <a:rPr lang="el-GR" sz="1200" dirty="0">
                <a:solidFill>
                  <a:schemeClr val="accent3">
                    <a:lumMod val="50000"/>
                  </a:schemeClr>
                </a:solidFill>
              </a:rPr>
              <a:t>Η έρευνα τραπεζικού δανεισμού της ΕΚΤ τον Απρίλιο, υποδηλώνει ότι οι τράπεζες συνεχίζουν να ακολουθούν μια πιο συνετή προσέγγιση. Οι τράπεζες της ζώνης του ευρώ σημείωσαν μια μέτρια καθαρή αυστηρότερη πιστοληπτική ικανότητα για δάνεια προς εταιρείες κατά το πρώτο τρίμηνο του 2021, αντικατοπτρίζοντας την αντίληψη των κινδύνων και τις ανησυχίες των τραπεζών σχετικά με την πιστοληπτική ικανότητα των δανειστών. Ωστόσο, η σύσφιξη ήταν πιο ήπια από ό, τι το 2020, και κάπως λιγότερο από το αναμενόμενο στον προηγούμενο γύρο της έρευνας, η οποία μπορεί να σχετίζεται με τη συνεχιζόμενη υποστήριξη από νομισματικές και άλλες πολιτικές, και την ευρύτερη βελτίωση του κλίματος του κινδύνου κατά το πρώτο τρίμηνο του 2021. Η αυστηρότητα των πιστωτικών προτύπων μετριάστηκε για τα δάνεια προς τις </a:t>
            </a:r>
            <a:r>
              <a:rPr lang="el-GR" sz="1200" dirty="0" err="1">
                <a:solidFill>
                  <a:schemeClr val="accent3">
                    <a:lumMod val="50000"/>
                  </a:schemeClr>
                </a:solidFill>
              </a:rPr>
              <a:t>ΜμΕ</a:t>
            </a:r>
            <a:r>
              <a:rPr lang="el-GR" sz="1200" dirty="0">
                <a:solidFill>
                  <a:schemeClr val="accent3">
                    <a:lumMod val="50000"/>
                  </a:schemeClr>
                </a:solidFill>
              </a:rPr>
              <a:t> και τις μεγάλες επιχειρήσεις, επιβεβαιώνοντας τον ευεργετικό αντίκτυπο των μέτρων δημόσιας στήριξης, ιδίως για τις </a:t>
            </a:r>
            <a:r>
              <a:rPr lang="el-GR" sz="1200" dirty="0" err="1">
                <a:solidFill>
                  <a:schemeClr val="accent3">
                    <a:lumMod val="50000"/>
                  </a:schemeClr>
                </a:solidFill>
              </a:rPr>
              <a:t>ΜμΕ</a:t>
            </a:r>
            <a:r>
              <a:rPr lang="el-GR" sz="1200" dirty="0">
                <a:solidFill>
                  <a:schemeClr val="accent3">
                    <a:lumMod val="50000"/>
                  </a:schemeClr>
                </a:solidFill>
              </a:rPr>
              <a:t>. Οι τράπεζες που ερωτήθηκαν ανέφεραν μείωση της ζήτησης για εταιρικά δάνεια ή χρήση πιστωτικών ορίων, κυρίως λόγω της μείωσης της ζήτησης για δάνεια για σταθερές επενδύσεις. Η ζήτηση για αποθέματα και κεφάλαιο κίνησης ήταν θετική παρά τα προληπτικά αποθέματα ρευστότητας, που είχαν συσσωρευτεί τα προηγούμενα τρίμηνα. Για το τρέχον τρίμηνο, οι τράπεζες αναμένουν ανάκαμψη στην καθαρή ζήτηση δανείων των επιχειρήσεων, ιδίως από τις </a:t>
            </a:r>
            <a:r>
              <a:rPr lang="el-GR" sz="1200" dirty="0" err="1">
                <a:solidFill>
                  <a:schemeClr val="accent3">
                    <a:lumMod val="50000"/>
                  </a:schemeClr>
                </a:solidFill>
              </a:rPr>
              <a:t>ΜμΕ</a:t>
            </a:r>
            <a:r>
              <a:rPr lang="el-GR" sz="1200" dirty="0">
                <a:solidFill>
                  <a:schemeClr val="accent3">
                    <a:lumMod val="50000"/>
                  </a:schemeClr>
                </a:solidFill>
              </a:rPr>
              <a:t>. Συνολικά, παρά τις τριμηνιαίες διακυμάνσεις στις εκτιμήσεις των τραπεζών σχετικά με την προσφορά και τη ζήτηση πίστωσης, τόσο τα πιστωτικά πρότυπα τιμής όσο και τα μη τιμολόγια παραμένουν ευνοϊκά για τις επιχειρήσεις και τα νοικοκυριά, ενώ ο όγκος δανεισμού εξακολουθεί να είναι θετικός στην ΕΕ-27.</a:t>
            </a:r>
          </a:p>
          <a:p>
            <a:endParaRPr lang="fr-BE" sz="1100" dirty="0"/>
          </a:p>
        </p:txBody>
      </p:sp>
    </p:spTree>
    <p:extLst>
      <p:ext uri="{BB962C8B-B14F-4D97-AF65-F5344CB8AC3E}">
        <p14:creationId xmlns:p14="http://schemas.microsoft.com/office/powerpoint/2010/main" val="175524864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xmlns="" id="{9C02B85D-9532-4FFE-A5F7-1AF473DFEEF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5" imgW="425" imgH="424" progId="TCLayout.ActiveDocument.1">
                  <p:embed/>
                </p:oleObj>
              </mc:Choice>
              <mc:Fallback>
                <p:oleObj name="think-cell Slide" r:id="rId5" imgW="425" imgH="424" progId="TCLayout.ActiveDocument.1">
                  <p:embed/>
                  <p:pic>
                    <p:nvPicPr>
                      <p:cNvPr id="9" name="Object 8" hidden="1">
                        <a:extLst>
                          <a:ext uri="{FF2B5EF4-FFF2-40B4-BE49-F238E27FC236}">
                            <a16:creationId xmlns:a16="http://schemas.microsoft.com/office/drawing/2014/main" xmlns="" id="{9C02B85D-9532-4FFE-A5F7-1AF473DFEEF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xmlns="" id="{C8CB540B-68DE-47D9-A3A4-E2F345156BE2}"/>
              </a:ext>
            </a:extLst>
          </p:cNvPr>
          <p:cNvSpPr/>
          <p:nvPr>
            <p:custDataLst>
              <p:tags r:id="rId3"/>
            </p:custDataLst>
          </p:nvPr>
        </p:nvSpPr>
        <p:spPr>
          <a:xfrm>
            <a:off x="0" y="0"/>
            <a:ext cx="158750" cy="158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fr-BE" sz="2500" b="1" dirty="0">
              <a:latin typeface="Franklin Gothic Medium" panose="020B0603020102020204" pitchFamily="34" charset="0"/>
              <a:ea typeface="+mj-ea"/>
              <a:sym typeface="Franklin Gothic Medium" panose="020B0603020102020204" pitchFamily="34" charset="0"/>
            </a:endParaRPr>
          </a:p>
        </p:txBody>
      </p:sp>
      <p:sp>
        <p:nvSpPr>
          <p:cNvPr id="2" name="Titre 1">
            <a:extLst>
              <a:ext uri="{FF2B5EF4-FFF2-40B4-BE49-F238E27FC236}">
                <a16:creationId xmlns:a16="http://schemas.microsoft.com/office/drawing/2014/main" xmlns="" id="{7D719C80-DEEF-40EB-859B-FE3F61009B04}"/>
              </a:ext>
            </a:extLst>
          </p:cNvPr>
          <p:cNvSpPr>
            <a:spLocks noGrp="1"/>
          </p:cNvSpPr>
          <p:nvPr>
            <p:ph type="title"/>
          </p:nvPr>
        </p:nvSpPr>
        <p:spPr/>
        <p:txBody>
          <a:bodyPr>
            <a:normAutofit/>
          </a:bodyPr>
          <a:lstStyle/>
          <a:p>
            <a:r>
              <a:rPr lang="fr-BE" sz="2800" dirty="0"/>
              <a:t>TIGHTENING OF CREDIT TO ENTREPRISES IS MORE MODERATE THAN LAST QUARTERS</a:t>
            </a:r>
          </a:p>
        </p:txBody>
      </p:sp>
      <p:sp>
        <p:nvSpPr>
          <p:cNvPr id="5" name="Rectangle 4">
            <a:extLst>
              <a:ext uri="{FF2B5EF4-FFF2-40B4-BE49-F238E27FC236}">
                <a16:creationId xmlns:a16="http://schemas.microsoft.com/office/drawing/2014/main" xmlns="" id="{7C54CB25-139E-4994-A302-F1224962143B}"/>
              </a:ext>
            </a:extLst>
          </p:cNvPr>
          <p:cNvSpPr/>
          <p:nvPr/>
        </p:nvSpPr>
        <p:spPr>
          <a:xfrm>
            <a:off x="765609" y="5960579"/>
            <a:ext cx="7253527" cy="369332"/>
          </a:xfrm>
          <a:prstGeom prst="rect">
            <a:avLst/>
          </a:prstGeom>
        </p:spPr>
        <p:txBody>
          <a:bodyPr wrap="square">
            <a:spAutoFit/>
          </a:bodyPr>
          <a:lstStyle/>
          <a:p>
            <a:r>
              <a:rPr lang="fr-FR" sz="900" dirty="0"/>
              <a:t>Source: ECB Bank </a:t>
            </a:r>
            <a:r>
              <a:rPr lang="fr-FR" sz="900" dirty="0" err="1"/>
              <a:t>Lending</a:t>
            </a:r>
            <a:r>
              <a:rPr lang="fr-FR" sz="900" dirty="0"/>
              <a:t> Survey; https://www.ecb.europa.eu/stats/ecb_surveys/bank_lending_survey/html/ecb.blssurvey2021q1~5ab71bda59.en.html#toc5</a:t>
            </a:r>
            <a:endParaRPr lang="fr-BE" sz="900" dirty="0"/>
          </a:p>
        </p:txBody>
      </p:sp>
      <p:pic>
        <p:nvPicPr>
          <p:cNvPr id="11" name="Picture 2" descr="http://t3.gstatic.com/images?q=tbn:ANd9GcTyrAJD8zAEF8rSL97V-kdKx_IZau6DcwlbQoH14EpkMEStf9hx&amp;t=1">
            <a:extLst>
              <a:ext uri="{FF2B5EF4-FFF2-40B4-BE49-F238E27FC236}">
                <a16:creationId xmlns:a16="http://schemas.microsoft.com/office/drawing/2014/main" xmlns="" id="{814DA10D-AED2-4961-ABE5-CA23CFA7F70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52511" y="200156"/>
            <a:ext cx="600491" cy="399600"/>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xmlns="" id="{AA8A6F5B-64CC-4331-A854-A4F2112BEDEA}"/>
              </a:ext>
            </a:extLst>
          </p:cNvPr>
          <p:cNvSpPr txBox="1"/>
          <p:nvPr/>
        </p:nvSpPr>
        <p:spPr>
          <a:xfrm>
            <a:off x="4096808" y="1313153"/>
            <a:ext cx="5047192" cy="4832092"/>
          </a:xfrm>
          <a:prstGeom prst="rect">
            <a:avLst/>
          </a:prstGeom>
          <a:noFill/>
        </p:spPr>
        <p:txBody>
          <a:bodyPr wrap="square">
            <a:spAutoFit/>
          </a:bodyPr>
          <a:lstStyle/>
          <a:p>
            <a:r>
              <a:rPr lang="el-GR" sz="1400" b="1" dirty="0">
                <a:solidFill>
                  <a:schemeClr val="accent3">
                    <a:lumMod val="50000"/>
                  </a:schemeClr>
                </a:solidFill>
                <a:latin typeface="Open Sans" panose="020B0606030504020204" pitchFamily="34" charset="0"/>
              </a:rPr>
              <a:t>Το σύνθετο κόστος πιστώσεων παραμένει στο χαμηλότερο επίπεδο </a:t>
            </a:r>
          </a:p>
          <a:p>
            <a:r>
              <a:rPr lang="el-GR" sz="1000" dirty="0">
                <a:solidFill>
                  <a:schemeClr val="accent3">
                    <a:lumMod val="50000"/>
                  </a:schemeClr>
                </a:solidFill>
                <a:latin typeface="Open Sans" panose="020B0606030504020204" pitchFamily="34" charset="0"/>
              </a:rPr>
              <a:t>Οι τράπεζες της ευρωζώνης έδειξαν ξεκάθαρα μια αυστηρότερη πιστοληπτική ικανότητα για δάνεια προς επιχειρήσεις το πρώτο τρίμηνο του 2021, δηλαδή το ποσοστό μεριδίου των τραπεζών, που ανέφεραν αλλαγή των πιστωτικών προτύπων προς μια σύσφιξη ήταν αρκετά μεγαλύτερο, από το μερίδιο των τραπεζών που ανέφεραν χαλάρωση. Η καθαρή σύσφιξη ήταν χαμηλότερη του αναμενομένου από τις τράπεζες στον προηγούμενο γύρο της έρευνας και ακολούθησε τον σημαντικό περιορισμό των δύο προηγούμενων τριμήνων. Το τελευταίο τρίμηνο χαρακτηρίζεται από την αυστηρότερη αντίληψη των κινδύνων και την ανοχή κινδύνου των τραπεζών, αν και λιγότερο από ό,τι κατά τα προηγούμενα δύο τρίμηνα. Η χαμηλότερη καθαρή σύσφιξη μπορεί να σχετίζεται με την παράταση των μέτρων δημοσιονομικής στήριξης, τη συνεχιζόμενη στήριξη νομισματικής πολιτικής, τα εποπτικά μέτρα και την ευρύτερη βελτίωση του κλίματος των κινδύνων κατά το πρώτο τρίμηνο του 2021.</a:t>
            </a:r>
          </a:p>
          <a:p>
            <a:r>
              <a:rPr lang="el-GR" sz="1000" dirty="0">
                <a:solidFill>
                  <a:schemeClr val="accent3">
                    <a:lumMod val="50000"/>
                  </a:schemeClr>
                </a:solidFill>
                <a:latin typeface="Open Sans" panose="020B0606030504020204" pitchFamily="34" charset="0"/>
              </a:rPr>
              <a:t>Οι τράπεζες ανέφεραν, σε ισοζύγιο, μια περαιτέρω μείωση της ζήτησης των εταιρειών για δάνεια ή την άντληση πιστωτικών ορίων το πρώτο τρίμηνο του 2021. Αυτό οφείλεται κυρίως στη συνεχιζόμενη επιβράδυνση του αντίκτυπου της ζήτησης των επιχειρήσεων να χρηματοδοτούν σταθερές επενδύσεις ως επιχειρήσεις, ιδίως σε τομείς περισσότερο επηρεασμένοι από την πανδημία, τείνουν να αναβάλουν τις επενδύσεις. Επιπλέον, σε καθαρούς όρους, οι εταιρείες δεν ζήτησαν πρόσθετη χρηματοδότηση για κεφάλαιο κίνησης, αντικατοπτρίζοντας τα διαθέσιμα αποθέματα ρευστότητας και άμεση κρατική στήριξη ρευστότητας ειδικά για μικρομεσαίες επιχειρήσεις. Οι τράπεζες της ευρωζώνης αναμένουν ανάκαμψη της ζήτησης δανείων των εταιρειών το δεύτερο τρίμηνο του 2021. Αναφέρθηκε χαμηλότερη καθαρή σύσφιξη για δάνεια τόσο σε </a:t>
            </a:r>
            <a:r>
              <a:rPr lang="el-GR" sz="1000" dirty="0" err="1">
                <a:solidFill>
                  <a:schemeClr val="accent3">
                    <a:lumMod val="50000"/>
                  </a:schemeClr>
                </a:solidFill>
                <a:latin typeface="Open Sans" panose="020B0606030504020204" pitchFamily="34" charset="0"/>
              </a:rPr>
              <a:t>ΜμΕ</a:t>
            </a:r>
            <a:r>
              <a:rPr lang="el-GR" sz="1000" dirty="0">
                <a:solidFill>
                  <a:schemeClr val="accent3">
                    <a:lumMod val="50000"/>
                  </a:schemeClr>
                </a:solidFill>
                <a:latin typeface="Open Sans" panose="020B0606030504020204" pitchFamily="34" charset="0"/>
              </a:rPr>
              <a:t> όσο και σε μεγάλες επιχειρήσεις. Το γεγονός ότι οι διαφορές περιορίστηκαν σε μεγάλα μεγέθη δείχνει τον ευεργετικό αντίκτυπο των μέτρων δημόσιας στήριξης, ειδικά για τις </a:t>
            </a:r>
            <a:r>
              <a:rPr lang="el-GR" sz="1000" dirty="0" err="1">
                <a:solidFill>
                  <a:schemeClr val="accent3">
                    <a:lumMod val="50000"/>
                  </a:schemeClr>
                </a:solidFill>
                <a:latin typeface="Open Sans" panose="020B0606030504020204" pitchFamily="34" charset="0"/>
              </a:rPr>
              <a:t>ΜμΕ</a:t>
            </a:r>
            <a:r>
              <a:rPr lang="el-GR" sz="1000" dirty="0">
                <a:solidFill>
                  <a:schemeClr val="accent3">
                    <a:lumMod val="50000"/>
                  </a:schemeClr>
                </a:solidFill>
                <a:latin typeface="Open Sans" panose="020B0606030504020204" pitchFamily="34" charset="0"/>
              </a:rPr>
              <a:t>, δεδομένου του τυπικά υψηλότερου πιστωτικού κινδύνου που σχετίζεται με τις τελευταίες λόγω απωλειών.</a:t>
            </a:r>
          </a:p>
        </p:txBody>
      </p:sp>
      <p:pic>
        <p:nvPicPr>
          <p:cNvPr id="4" name="Image 3">
            <a:extLst>
              <a:ext uri="{FF2B5EF4-FFF2-40B4-BE49-F238E27FC236}">
                <a16:creationId xmlns:a16="http://schemas.microsoft.com/office/drawing/2014/main" xmlns="" id="{93957F64-A81B-4EE1-B320-E0272EE11F26}"/>
              </a:ext>
            </a:extLst>
          </p:cNvPr>
          <p:cNvPicPr>
            <a:picLocks noChangeAspect="1"/>
          </p:cNvPicPr>
          <p:nvPr/>
        </p:nvPicPr>
        <p:blipFill rotWithShape="1">
          <a:blip r:embed="rId8"/>
          <a:srcRect l="25921" t="55414" r="43026" b="7654"/>
          <a:stretch/>
        </p:blipFill>
        <p:spPr>
          <a:xfrm>
            <a:off x="87215" y="2234227"/>
            <a:ext cx="3973443" cy="2584420"/>
          </a:xfrm>
          <a:prstGeom prst="rect">
            <a:avLst/>
          </a:prstGeom>
        </p:spPr>
      </p:pic>
    </p:spTree>
    <p:extLst>
      <p:ext uri="{BB962C8B-B14F-4D97-AF65-F5344CB8AC3E}">
        <p14:creationId xmlns:p14="http://schemas.microsoft.com/office/powerpoint/2010/main" val="135218331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43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quot;&gt;&lt;elem m_fUsage=&quot;1.00000000000000000000E+00&quot;&gt;&lt;m_msothmcolidx val=&quot;0&quot;/&gt;&lt;m_rgb r=&quot;FF&quot; g=&quot;40&quot; b=&quot;40&quot;/&gt;&lt;m_nBrightness endver=&quot;26206&quot; val=&quot;0&quot;/&gt;&lt;/elem&gt;&lt;elem m_fUsage=&quot;9.00000000000000022204E-01&quot;&gt;&lt;m_msothmcolidx val=&quot;0&quot;/&gt;&lt;m_rgb r=&quot;FF&quot; g=&quot;C0&quot; b=&quot;00&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OUwzVL7j9EWgm_4hHrETo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OUwzVL7j9EWgm_4hHrETo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OUwzVL7j9EWgm_4hHrETo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UwzVL7j9EWgm_4hHrETo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UwzVL7j9EWgm_4hHrETo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UwzVL7j9EWgm_4hHrETo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OUwzVL7j9EWgm_4hHrETo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UwzVL7j9EWgm_4hHrETo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OUwzVL7j9EWgm_4hHrETo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OUwzVL7j9EWgm_4hHrETo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ItqSFyEdO6t4U.VNxCcfT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OUwzVL7j9EWgm_4hHrETo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OUwzVL7j9EWgm_4hHrETo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OUwzVL7j9EWgm_4hHrETow"/>
</p:tagLst>
</file>

<file path=ppt/theme/theme1.xml><?xml version="1.0" encoding="utf-8"?>
<a:theme xmlns:a="http://schemas.openxmlformats.org/drawingml/2006/main" name="EUROCOMMERCE_NEW PPT THEME">
  <a:themeElements>
    <a:clrScheme name="Personnalisée 9">
      <a:dk1>
        <a:srgbClr val="404040"/>
      </a:dk1>
      <a:lt1>
        <a:sysClr val="window" lastClr="FFFFFF"/>
      </a:lt1>
      <a:dk2>
        <a:srgbClr val="A8D1EC"/>
      </a:dk2>
      <a:lt2>
        <a:srgbClr val="7FD1EC"/>
      </a:lt2>
      <a:accent1>
        <a:srgbClr val="004B99"/>
      </a:accent1>
      <a:accent2>
        <a:srgbClr val="00A5DB"/>
      </a:accent2>
      <a:accent3>
        <a:srgbClr val="A8D1EC"/>
      </a:accent3>
      <a:accent4>
        <a:srgbClr val="C5D66A"/>
      </a:accent4>
      <a:accent5>
        <a:srgbClr val="D6E297"/>
      </a:accent5>
      <a:accent6>
        <a:srgbClr val="FF5500"/>
      </a:accent6>
      <a:hlink>
        <a:srgbClr val="404040"/>
      </a:hlink>
      <a:folHlink>
        <a:srgbClr val="4D82B9"/>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85725">
          <a:solidFill>
            <a:schemeClr val="tx2">
              <a:lumMod val="40000"/>
              <a:lumOff val="60000"/>
            </a:schemeClr>
          </a:solidFill>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 template" id="{5C710E54-702A-4108-BC6B-A2BFF8A2A392}" vid="{48E2FC24-BC6F-44E4-B412-531EF7349D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32644</TotalTime>
  <Words>2488</Words>
  <Application>Microsoft Office PowerPoint</Application>
  <PresentationFormat>On-screen Show (4:3)</PresentationFormat>
  <Paragraphs>103</Paragraphs>
  <Slides>14</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3" baseType="lpstr">
      <vt:lpstr>Arial</vt:lpstr>
      <vt:lpstr>Calibri</vt:lpstr>
      <vt:lpstr>CIDFont+F3</vt:lpstr>
      <vt:lpstr>Franklin Gothic Book</vt:lpstr>
      <vt:lpstr>Franklin Gothic Medium</vt:lpstr>
      <vt:lpstr>Open Sans</vt:lpstr>
      <vt:lpstr>Trebuchet MS</vt:lpstr>
      <vt:lpstr>EUROCOMMERCE_NEW PPT THEME</vt:lpstr>
      <vt:lpstr>think-cell Slide</vt:lpstr>
      <vt:lpstr>ANALYSIS OF INTEREST RATES tO BUSINESSES July 13 2021 – QUICK SCAN</vt:lpstr>
      <vt:lpstr> EUROPEAN ECONOMIC FORECAST SEES  RECOVERY AS WELL AS EMERGING INFLATION ΟΙ ΕΥΡΩΠΑΪΚΕΣ ΟΙΚΟΝΟΜΙΚΕΣ ΠΡΟΒΛΕΨΕΙΣ ΔΕΙΧΝΟΥΝ ΑΝΑΚΑΜΨΗ  ΚΑΙ ΑΝΑΔΥΟΜΕΝΟ ΠΛΗΘΩΡΙΣΜΟ </vt:lpstr>
      <vt:lpstr>GREECE AND SPAIN SUFFER FROM PARTICULARLY HIGH UNEMPLOYMENT VS EUROPEAN AVERAGE</vt:lpstr>
      <vt:lpstr>LONG TERM INTEREST RATES REMAIN LOW BY HISTORICAL STANDARDS</vt:lpstr>
      <vt:lpstr>SPREADS HAVE NARROWED VS GERMAN BONDS</vt:lpstr>
      <vt:lpstr>SHORT TERM INTEREST RATES ARE EXPECTED  TO REMAIN BROADLY UNCHANGED AND INCREASE  SLIGHTLY BY END 2022</vt:lpstr>
      <vt:lpstr>GROWTH OF PRIVATE SECTOR LENDING HAS  STARTED TO SLOW DOWN</vt:lpstr>
      <vt:lpstr>THE COMPOSITE COST OF CREDIT REMAINS  AT ALL-TIME LOW BUT BANKS HAVE STARTED TO TAKE A MORE PRUDENT APPROACH</vt:lpstr>
      <vt:lpstr>TIGHTENING OF CREDIT TO ENTREPRISES IS MORE MODERATE THAN LAST QUARTERS</vt:lpstr>
      <vt:lpstr>BANK’S OVERALL TERMS &amp; CONDITIONS  REMAINED LARGELY UNCHANGED</vt:lpstr>
      <vt:lpstr>RISK PERCEPTION REMAINS THE KEY ELEMENT OF CREDIT STANDARDS </vt:lpstr>
      <vt:lpstr>TERMS AND CONDITIONS ON LOANS REMAIN  LARGELY UNCHANGED</vt:lpstr>
      <vt:lpstr>THE REJECTION RATE FOR LOANS TO  ENTREPRISES HAS INCREASED</vt:lpstr>
      <vt:lpstr>INTEREST RATES ON CONSUMER DEPOSITS REMAIN VERY LOW DESPITE INCREASING INFLATION ΤΑ ΕΠΙΤΟΚΙΑ ΚΑΤΑΘΕΣΕΩΝ ΠΑΡΑΜΕΝΟΥΝ ΠΟΛΥ ΧΑΜΗΛΑ ΠΑΡΑ ΤΟΝ ΑΥΞΑΝΟΜΕΝΟ ΠΛΗΘΩΡΙΣΜΟ</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Supply Chain Committee</dc:title>
  <dc:creator>Jean-Albert Nyssens</dc:creator>
  <cp:keywords>Covid;EuroCommerce</cp:keywords>
  <cp:lastModifiedBy>Kostats Sarris</cp:lastModifiedBy>
  <cp:revision>1070</cp:revision>
  <cp:lastPrinted>2021-07-14T07:37:16Z</cp:lastPrinted>
  <dcterms:created xsi:type="dcterms:W3CDTF">2019-06-13T08:00:20Z</dcterms:created>
  <dcterms:modified xsi:type="dcterms:W3CDTF">2021-07-14T10:23:46Z</dcterms:modified>
</cp:coreProperties>
</file>